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31"/>
  </p:notesMasterIdLst>
  <p:sldIdLst>
    <p:sldId id="361" r:id="rId3"/>
    <p:sldId id="498" r:id="rId4"/>
    <p:sldId id="500" r:id="rId5"/>
    <p:sldId id="541" r:id="rId6"/>
    <p:sldId id="542" r:id="rId7"/>
    <p:sldId id="585" r:id="rId8"/>
    <p:sldId id="352" r:id="rId9"/>
    <p:sldId id="298" r:id="rId10"/>
    <p:sldId id="556" r:id="rId11"/>
    <p:sldId id="436" r:id="rId12"/>
    <p:sldId id="405" r:id="rId13"/>
    <p:sldId id="257" r:id="rId14"/>
    <p:sldId id="343" r:id="rId15"/>
    <p:sldId id="264" r:id="rId16"/>
    <p:sldId id="355" r:id="rId17"/>
    <p:sldId id="497" r:id="rId18"/>
    <p:sldId id="373" r:id="rId19"/>
    <p:sldId id="495" r:id="rId20"/>
    <p:sldId id="534" r:id="rId21"/>
    <p:sldId id="589" r:id="rId22"/>
    <p:sldId id="536" r:id="rId23"/>
    <p:sldId id="505" r:id="rId24"/>
    <p:sldId id="508" r:id="rId25"/>
    <p:sldId id="561" r:id="rId26"/>
    <p:sldId id="562" r:id="rId27"/>
    <p:sldId id="586" r:id="rId28"/>
    <p:sldId id="406" r:id="rId29"/>
    <p:sldId id="590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-8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8A0C8-5940-490D-8623-EEA2B42BC4A9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0646E-5154-44D2-BD7E-8B73F4C3A5C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94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s://www.atliteg.org/contenuti/presentazione/8235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aleway"/>
              <a:buNone/>
            </a:pPr>
            <a:r>
              <a:rPr lang="en-US" b="0" i="0" u="sng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Il Progetto AtLiTeG</a:t>
            </a:r>
            <a:endParaRPr b="0" i="0">
              <a:solidFill>
                <a:srgbClr val="21252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E483C-BA54-4703-B971-BE48CDB16C2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8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8EDA1B4-A91E-018F-4207-6F5AA112F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BDEB9D40-DC3E-1958-2E69-4CB234638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406A032-3C9C-D0E1-5FBE-97271376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6028A2C-B88F-1724-F2E7-A210C1DD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1B9F260-F2EE-ED00-6388-EE70768A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75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C04216A-A620-34EE-324D-26632A307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0026F26-474B-62AC-4527-8765021AA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D2A7295-B051-19C5-00C0-DA5C8057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9BEAD4A-4D32-F51C-4DC6-4672FACB4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CBDFFC7-760C-158B-200A-E260826C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26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DBFF1E17-5E4B-77A5-5F90-6DE37E8AE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0BCC261-382C-172F-4762-6711DC0F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9EF3A48-3DE0-99B8-6D83-4E237379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CAE6256-29DC-3831-C80F-6FE185C4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444FC73-D6C2-C6D8-9E5C-FF98BDD7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56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7F4A4-73AC-4CFA-9310-3DBCD9F4B8D6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3181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168AF-7B18-41DF-882F-D327F151B9F6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4262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86CFA-E64C-4465-A177-39300851471F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0190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B9309-1BBE-4FE3-AFC0-D1B002145818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11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E1310-8FFA-47FE-9406-A57B040581E9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6459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506DC-CA59-4B7F-B8BF-CF2221FA8594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0533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5F62F-476A-4F1F-854C-1A1A9C6BFA4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9765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68855-7111-4FF4-AD8F-B9A8D7FD5B2D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420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45EE64E-8CAC-B0A2-E041-DD28D105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F9E9282-38CD-339E-3B85-BE197B3EC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9869C10-C463-99FD-FD4F-45D42723E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B82B8B7-4974-7D80-E0DB-62E6B5DE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FE449E5-80EA-D224-93EC-7BAD6336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323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20636-7A71-4F60-9931-BF3A6765670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6062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9DD66-0952-4726-8E30-2543166B5C4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7672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CFBC-329B-47AA-9A3F-3E026712E03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5577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91"/>
            <a:ext cx="109728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30F81-C390-45A3-BEBC-84A6F2B841C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6642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5DA33-ED61-4ACC-821C-63D54702BFB0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8581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30EDD-616B-41CF-B416-2BF5899DAD23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857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4D6CA49-C5EB-1AB6-AB52-E743ED2F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E9DB3EA-ACC2-B13B-6ADF-F3E9D7BF2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9A75778-64CD-10C1-7BAD-611BF51D1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A725795-EFFD-A7EA-8415-15FDFA5F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93901E7-70AE-076A-13B2-6A26F9E8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67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2F7D2C5-4DE3-AFF4-470B-B23B383B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7775A39-A069-B076-9B44-7B6F45319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68F0817B-5AB9-9061-0D3B-4CAFFE4D1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FF6B43B-F43F-F796-53E3-03CFF012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BAAD5684-C027-75AE-60AC-8EF5A4DE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304A64F-0A85-D57B-A3A8-41009A202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93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1C0B0C3-BEFC-4F0E-3ECF-01F5B2EE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CEDA2206-2FE9-3E8E-951D-0A066A71D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60CBDE3-DB58-8895-43B3-F29718C88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2F472487-5521-3E1F-9315-6D0865A57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20F692E4-1671-AEFB-F91F-A0DA852BE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EE9338B7-A73F-25CF-6CB8-9F42CF5A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3B93F4BF-1139-A918-9817-633B3231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7DA2EBE8-E8BB-1656-F136-3EFDAC16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75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D06802-96B0-16A1-1943-BD1C4F40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F084D979-1CB0-33FC-1BD3-9E5E8CF7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A5BAD115-6386-7B1D-6F16-E886A5EB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4E32ECA-5780-6173-08D1-54036726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14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B2AFD76F-5D2B-AF82-95E6-75E52C75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1F6C160F-1D65-10BA-43DA-230CA17E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5A969A6-7D84-3935-87E4-0A0C29BC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0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BDCB7D6-A16E-2B45-DD73-D3935088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93EA5A3-4FC8-A5AB-7576-D4236DC28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48898E5-CA51-3B77-8FEC-E97E208AB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2ED5583-829A-E06C-42A9-63B0A8644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C6F3CCE0-E6EF-3B0B-F387-BE4715BE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61A0B46-2659-508E-0EF2-69839680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05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0276450-18C1-BB09-7E87-1E3534488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734AE930-F916-7B96-23B1-424797D9B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4F7B10A5-BE60-4B80-B37E-0181EA743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522B112-6BC3-7B40-31C6-70AF6164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5C7C29F-940E-4D4B-2EEB-7E33C726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A473ECC-A5BD-80A3-9936-EE235312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27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C0E76B72-F157-7AFA-A9E4-3B1BC09C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EBF639C-6238-6E3E-CEE6-A174BE5CE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B740941-8E1F-E7B1-E580-848BBB18C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C3B9F-2571-4A81-833A-827A211D0A43}" type="datetimeFigureOut">
              <a:rPr lang="it-IT" smtClean="0"/>
              <a:t>25/04/24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6A25CDB-8CB2-C46A-89EA-A0134150B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2F68084-29A8-1D62-96E3-88FFF902A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EE67-0DCE-4BA7-808C-9BC4F6A4A78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2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17602FE-08E7-4E93-AFC9-8EA646599AFB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0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hyperlink" Target="http://www.unina.it/home;jsessionid=6443496FADDA74D894F666883BA1ED3C.node_staging11" TargetMode="External"/><Relationship Id="rId7" Type="http://schemas.openxmlformats.org/officeDocument/2006/relationships/image" Target="../media/image17.png"/><Relationship Id="rId8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5324163-D2AE-FA49-A5C5-B990EA1D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b="857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C24E425-25C3-974C-9BF6-A53502D532C6}"/>
              </a:ext>
            </a:extLst>
          </p:cNvPr>
          <p:cNvSpPr/>
          <p:nvPr/>
        </p:nvSpPr>
        <p:spPr>
          <a:xfrm>
            <a:off x="0" y="5500484"/>
            <a:ext cx="12192000" cy="1077218"/>
          </a:xfrm>
          <a:prstGeom prst="rect">
            <a:avLst/>
          </a:prstGeom>
          <a:solidFill>
            <a:srgbClr val="0070C0">
              <a:alpha val="2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haroni" panose="02010803020104030203" pitchFamily="2" charset="-79"/>
              </a:rPr>
              <a:t> 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87032DE-C348-A190-5464-27D4DC49685A}"/>
              </a:ext>
            </a:extLst>
          </p:cNvPr>
          <p:cNvSpPr txBox="1"/>
          <p:nvPr/>
        </p:nvSpPr>
        <p:spPr>
          <a:xfrm>
            <a:off x="89800" y="3258230"/>
            <a:ext cx="39512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cap="small" dirty="0" smtClean="0">
                <a:solidFill>
                  <a:srgbClr val="1B2233"/>
                </a:solidFill>
                <a:latin typeface="Calibri" panose="020F0502020204030204"/>
                <a:cs typeface="Aharoni" panose="02010803020104030203" pitchFamily="2" charset="-79"/>
              </a:rPr>
              <a:t>Un’avventura secolare.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B2233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Parole e temi, forme e testi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cap="small" dirty="0">
                <a:solidFill>
                  <a:srgbClr val="1B2233"/>
                </a:solidFill>
                <a:latin typeface="Calibri" panose="020F0502020204030204"/>
                <a:cs typeface="Aharoni" panose="02010803020104030203" pitchFamily="2" charset="-79"/>
              </a:rPr>
              <a:t>d</a:t>
            </a:r>
            <a:r>
              <a:rPr lang="it-IT" sz="3600" b="1" cap="small" dirty="0" smtClean="0">
                <a:solidFill>
                  <a:srgbClr val="1B2233"/>
                </a:solidFill>
                <a:latin typeface="Calibri" panose="020F0502020204030204"/>
                <a:cs typeface="Aharoni" panose="02010803020104030203" pitchFamily="2" charset="-79"/>
              </a:rPr>
              <a:t>ella lingua del cibo</a:t>
            </a:r>
            <a:endParaRPr kumimoji="0" lang="it-IT" sz="3600" b="1" i="0" u="none" strike="noStrike" kern="1200" cap="small" spc="0" normalizeH="0" baseline="0" noProof="0" dirty="0">
              <a:ln>
                <a:noFill/>
              </a:ln>
              <a:solidFill>
                <a:srgbClr val="1B2233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89BFD69-80C7-E4CA-34B2-29827F51F714}"/>
              </a:ext>
            </a:extLst>
          </p:cNvPr>
          <p:cNvSpPr txBox="1"/>
          <p:nvPr/>
        </p:nvSpPr>
        <p:spPr>
          <a:xfrm>
            <a:off x="593862" y="624973"/>
            <a:ext cx="26488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small" spc="0" normalizeH="0" baseline="0" noProof="0" dirty="0">
                <a:ln>
                  <a:noFill/>
                </a:ln>
                <a:solidFill>
                  <a:srgbClr val="5A5D6F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Aharoni" panose="02010803020104030203" pitchFamily="2" charset="-79"/>
              </a:rPr>
              <a:t>Giovanna Frosini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cap="small" dirty="0">
              <a:solidFill>
                <a:srgbClr val="5A5D6F"/>
              </a:solidFill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small" spc="0" normalizeH="0" baseline="0" noProof="0" dirty="0" smtClean="0">
              <a:ln>
                <a:noFill/>
              </a:ln>
              <a:solidFill>
                <a:srgbClr val="5A5D6F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cap="small" dirty="0">
              <a:solidFill>
                <a:srgbClr val="5A5D6F"/>
              </a:solidFill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small" spc="0" normalizeH="0" baseline="0" noProof="0" dirty="0" smtClean="0">
              <a:ln>
                <a:noFill/>
              </a:ln>
              <a:solidFill>
                <a:srgbClr val="5A5D6F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cap="small" dirty="0">
              <a:solidFill>
                <a:srgbClr val="5A5D6F"/>
              </a:solidFill>
              <a:latin typeface="Amasis MT Pro Black" panose="02040A04050005020304" pitchFamily="18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small" spc="0" normalizeH="0" baseline="0" noProof="0" dirty="0">
              <a:ln>
                <a:noFill/>
              </a:ln>
              <a:solidFill>
                <a:srgbClr val="5A5D6F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Immagine 9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xmlns="" id="{54A8B200-A692-2B0D-16C5-31CCD4FC5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39" y="4588343"/>
            <a:ext cx="2002188" cy="200218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4AE8D5B1-E91A-35D2-CF25-B49FDF1E3103}"/>
              </a:ext>
            </a:extLst>
          </p:cNvPr>
          <p:cNvSpPr txBox="1"/>
          <p:nvPr/>
        </p:nvSpPr>
        <p:spPr>
          <a:xfrm rot="5400000">
            <a:off x="11311470" y="1510083"/>
            <a:ext cx="15071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Grafica: Simone Staffieri</a:t>
            </a:r>
          </a:p>
        </p:txBody>
      </p:sp>
    </p:spTree>
    <p:extLst>
      <p:ext uri="{BB962C8B-B14F-4D97-AF65-F5344CB8AC3E}">
        <p14:creationId xmlns:p14="http://schemas.microsoft.com/office/powerpoint/2010/main" val="62239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4060" y="602901"/>
            <a:ext cx="6104255" cy="4931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i="1" dirty="0" smtClean="0">
                <a:solidFill>
                  <a:srgbClr val="3333CC"/>
                </a:solidFill>
              </a:rPr>
              <a:t>Italiano del cibo</a:t>
            </a:r>
          </a:p>
          <a:p>
            <a:pPr marL="0" indent="0">
              <a:buNone/>
            </a:pPr>
            <a:r>
              <a:rPr lang="it-IT" dirty="0"/>
              <a:t>r</a:t>
            </a:r>
            <a:r>
              <a:rPr lang="it-IT" dirty="0" smtClean="0"/>
              <a:t>accoglie:</a:t>
            </a:r>
          </a:p>
          <a:p>
            <a:endParaRPr lang="it-IT" dirty="0"/>
          </a:p>
          <a:p>
            <a:r>
              <a:rPr lang="it-IT" dirty="0" smtClean="0"/>
              <a:t>ALIMENTI </a:t>
            </a:r>
            <a:r>
              <a:rPr lang="it-IT" dirty="0"/>
              <a:t>(materie prime)</a:t>
            </a:r>
          </a:p>
          <a:p>
            <a:r>
              <a:rPr lang="it-IT" dirty="0"/>
              <a:t>TRASFORMAZIONI CULINARIE (procedimenti)</a:t>
            </a:r>
          </a:p>
          <a:p>
            <a:r>
              <a:rPr lang="it-IT" dirty="0"/>
              <a:t>ESITO GASTRONOMICO (nomi dei piatti)</a:t>
            </a:r>
          </a:p>
        </p:txBody>
      </p:sp>
      <p:pic>
        <p:nvPicPr>
          <p:cNvPr id="5" name="Immagine 4" descr="Immagine che contiene testo, lettera, Copertina del libro, Pubblicazione&#10;&#10;Descrizione generata automaticamente">
            <a:extLst>
              <a:ext uri="{FF2B5EF4-FFF2-40B4-BE49-F238E27FC236}">
                <a16:creationId xmlns:a16="http://schemas.microsoft.com/office/drawing/2014/main" xmlns="" id="{1E4E638E-03FD-5F11-1F79-8E32D70E1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80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783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2060"/>
                </a:solidFill>
              </a:rPr>
              <a:t>«Una lingua settoriale» (G. Frosini, S. Lubello 2023)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79444"/>
            <a:ext cx="42695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dirty="0">
                <a:solidFill>
                  <a:srgbClr val="0070C0"/>
                </a:solidFill>
              </a:rPr>
              <a:t>Alta variabilità diatopica: mancanza di una terminologia univoca (vasta </a:t>
            </a:r>
            <a:r>
              <a:rPr lang="it-IT" dirty="0" err="1">
                <a:solidFill>
                  <a:srgbClr val="0070C0"/>
                </a:solidFill>
              </a:rPr>
              <a:t>geosinonimia</a:t>
            </a:r>
            <a:r>
              <a:rPr lang="it-IT" dirty="0">
                <a:solidFill>
                  <a:srgbClr val="0070C0"/>
                </a:solidFill>
              </a:rPr>
              <a:t>)</a:t>
            </a:r>
          </a:p>
          <a:p>
            <a:r>
              <a:rPr lang="it-IT" dirty="0">
                <a:solidFill>
                  <a:srgbClr val="0070C0"/>
                </a:solidFill>
              </a:rPr>
              <a:t>Disponibilità all’influenza dalle altre lingue</a:t>
            </a:r>
          </a:p>
          <a:p>
            <a:r>
              <a:rPr lang="it-IT" dirty="0">
                <a:solidFill>
                  <a:srgbClr val="0070C0"/>
                </a:solidFill>
              </a:rPr>
              <a:t>Indeterminatezza dei destinatari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767500" y="2344519"/>
            <a:ext cx="38815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Processo di rideterminazione semantica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Caratterizzazione gastronomica esclusiva di termini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testo, lettera, Copertina del libro, Pubblicazione&#10;&#10;Descrizione generata automaticamente">
            <a:extLst>
              <a:ext uri="{FF2B5EF4-FFF2-40B4-BE49-F238E27FC236}">
                <a16:creationId xmlns:a16="http://schemas.microsoft.com/office/drawing/2014/main" xmlns="" id="{423EAEC1-E04B-E02F-6127-815015AFA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12" y="1404937"/>
            <a:ext cx="25431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9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>
            <a:picLocks noGrp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298219" cy="58494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  <a:reflection stA="30000" endPos="30000" dist="5000" dir="5400000" sy="-100000" algn="bl" rotWithShape="0"/>
          </a:effectLst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8024" y="5719156"/>
            <a:ext cx="1337288" cy="92272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202813" y="916687"/>
            <a:ext cx="6818243" cy="6858000"/>
          </a:xfrm>
          <a:prstGeom prst="ellipse">
            <a:avLst/>
          </a:prstGeom>
          <a:noFill/>
          <a:ln w="12700" cap="flat" cmpd="sng">
            <a:solidFill>
              <a:srgbClr val="31538F">
                <a:alpha val="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3475" y="5740631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Immagine che contiene testo, esterni, moneta&#10;&#10;Descrizione generata automaticamente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63262" y="5772969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638" y="5763891"/>
            <a:ext cx="759439" cy="76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>
            <a:off x="6298853" y="179589"/>
            <a:ext cx="5225092" cy="4865947"/>
            <a:chOff x="-143520" y="-344311"/>
            <a:chExt cx="5225092" cy="4865947"/>
          </a:xfrm>
        </p:grpSpPr>
        <p:cxnSp>
          <p:nvCxnSpPr>
            <p:cNvPr id="111" name="Google Shape;111;p2"/>
            <p:cNvCxnSpPr/>
            <p:nvPr/>
          </p:nvCxnSpPr>
          <p:spPr>
            <a:xfrm>
              <a:off x="0" y="2677"/>
              <a:ext cx="5081572" cy="0"/>
            </a:xfrm>
            <a:prstGeom prst="straightConnector1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2" name="Google Shape;112;p2"/>
            <p:cNvSpPr/>
            <p:nvPr/>
          </p:nvSpPr>
          <p:spPr>
            <a:xfrm>
              <a:off x="0" y="2677"/>
              <a:ext cx="5076609" cy="167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-143520" y="-344311"/>
              <a:ext cx="5220129" cy="2020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5725" tIns="205725" rIns="205725" bIns="2057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5400"/>
                <a:buFont typeface="Bodoni"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Banca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dati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dei</a:t>
              </a: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 </a:t>
              </a:r>
              <a:r>
                <a:rPr kumimoji="0" lang="en-US" sz="5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testi</a:t>
              </a:r>
              <a:endParaRPr kumimoji="0" sz="5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Bodoni"/>
                <a:cs typeface="Bodoni"/>
                <a:sym typeface="Bodoni"/>
              </a:endParaRPr>
            </a:p>
          </p:txBody>
        </p:sp>
        <p:cxnSp>
          <p:nvCxnSpPr>
            <p:cNvPr id="114" name="Google Shape;114;p2"/>
            <p:cNvCxnSpPr/>
            <p:nvPr/>
          </p:nvCxnSpPr>
          <p:spPr>
            <a:xfrm>
              <a:off x="0" y="1676267"/>
              <a:ext cx="5081572" cy="0"/>
            </a:xfrm>
            <a:prstGeom prst="straightConnector1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5" name="Google Shape;115;p2"/>
            <p:cNvSpPr/>
            <p:nvPr/>
          </p:nvSpPr>
          <p:spPr>
            <a:xfrm>
              <a:off x="0" y="1676267"/>
              <a:ext cx="5081572" cy="1422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2"/>
            <p:cNvSpPr txBox="1"/>
            <p:nvPr/>
          </p:nvSpPr>
          <p:spPr>
            <a:xfrm>
              <a:off x="-66549" y="1336114"/>
              <a:ext cx="5148121" cy="1762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6500"/>
                <a:buFont typeface="Bodoni"/>
                <a:buNone/>
                <a:tabLst/>
                <a:defRPr/>
              </a:pPr>
              <a:r>
                <a:rPr kumimoji="0" lang="en-US" sz="65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VoSLIG</a:t>
              </a:r>
              <a:endParaRPr kumimoji="0" sz="65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Bodoni"/>
                <a:cs typeface="Bodoni"/>
                <a:sym typeface="Bodoni"/>
              </a:endParaRPr>
            </a:p>
          </p:txBody>
        </p:sp>
        <p:cxnSp>
          <p:nvCxnSpPr>
            <p:cNvPr id="117" name="Google Shape;117;p2"/>
            <p:cNvCxnSpPr/>
            <p:nvPr/>
          </p:nvCxnSpPr>
          <p:spPr>
            <a:xfrm>
              <a:off x="0" y="3098952"/>
              <a:ext cx="5081572" cy="0"/>
            </a:xfrm>
            <a:prstGeom prst="straightConnector1">
              <a:avLst/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8" name="Google Shape;118;p2"/>
            <p:cNvSpPr/>
            <p:nvPr/>
          </p:nvSpPr>
          <p:spPr>
            <a:xfrm>
              <a:off x="0" y="3098952"/>
              <a:ext cx="5081572" cy="14226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10422" y="2439295"/>
              <a:ext cx="5071149" cy="1744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6500"/>
                <a:buFont typeface="Bodoni"/>
                <a:buNone/>
                <a:tabLst/>
                <a:defRPr/>
              </a:pPr>
              <a:r>
                <a:rPr kumimoji="0" lang="en-US" sz="65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Atlante</a:t>
              </a:r>
              <a:endParaRPr kumimoji="0" lang="en-US" sz="6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Bodoni"/>
                <a:cs typeface="Bodoni"/>
                <a:sym typeface="Bodon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6500"/>
                <a:buFont typeface="Bodoni"/>
                <a:buNone/>
                <a:tabLst/>
                <a:defRPr/>
              </a:pPr>
              <a:endParaRPr kumimoji="0" lang="en-US" sz="6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Bodoni"/>
                <a:cs typeface="Bodoni"/>
                <a:sym typeface="Bodon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6500"/>
                <a:buFont typeface="Bodoni"/>
                <a:buNone/>
                <a:tabLst/>
                <a:defRPr/>
              </a:pPr>
              <a:r>
                <a:rPr lang="en-US" sz="3200" dirty="0" err="1" smtClean="0">
                  <a:solidFill>
                    <a:srgbClr val="4472C4">
                      <a:lumMod val="75000"/>
                    </a:srgbClr>
                  </a:solidFill>
                  <a:latin typeface="Cooper Black" panose="0208090404030B020404" pitchFamily="18" charset="0"/>
                  <a:ea typeface="Bodoni"/>
                  <a:cs typeface="Bodoni"/>
                  <a:sym typeface="Bodoni"/>
                </a:rPr>
                <a:t>www.atliteg.org</a:t>
              </a:r>
              <a:endParaRPr kumimoji="0" sz="3200" b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Bodoni"/>
                <a:cs typeface="Bodoni"/>
                <a:sym typeface="Bodon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3AFE8227-C443-417B-BA91-520EB1EF4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E22029-46E3-8B85-F09B-F95CCB31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Banca dati testuale</a:t>
            </a:r>
            <a:r>
              <a:rPr lang="it-IT" sz="4000" dirty="0"/>
              <a:t/>
            </a:r>
            <a:br>
              <a:rPr lang="it-IT" sz="4000" dirty="0"/>
            </a:b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nuove edizioni scientifiche o rivedute, oltre che marcate e interrogabili</a:t>
            </a:r>
            <a:endParaRPr lang="it-IT" sz="4000" dirty="0"/>
          </a:p>
        </p:txBody>
      </p:sp>
      <p:pic>
        <p:nvPicPr>
          <p:cNvPr id="5" name="Segnaposto contenuto 4" descr="Immagine che contiene testo, menu, schermata, Pagina Web&#10;&#10;Descrizione generata automaticamente">
            <a:extLst>
              <a:ext uri="{FF2B5EF4-FFF2-40B4-BE49-F238E27FC236}">
                <a16:creationId xmlns:a16="http://schemas.microsoft.com/office/drawing/2014/main" xmlns="" id="{E6F8CC32-B37C-7E20-D679-E16DA5C7A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r="-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FE07EB0E-1891-B184-4249-3B73D0BA3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55 TESTI</a:t>
            </a:r>
          </a:p>
          <a:p>
            <a:r>
              <a:rPr lang="en-US" sz="2000" dirty="0" err="1"/>
              <a:t>Oltre</a:t>
            </a:r>
            <a:r>
              <a:rPr lang="en-US" sz="2000" dirty="0"/>
              <a:t> 16.000 </a:t>
            </a:r>
            <a:r>
              <a:rPr lang="en-US" sz="2000" dirty="0" err="1"/>
              <a:t>ricette</a:t>
            </a:r>
            <a:endParaRPr lang="en-US" sz="2000" dirty="0"/>
          </a:p>
          <a:p>
            <a:r>
              <a:rPr lang="en-US" sz="2000" dirty="0"/>
              <a:t>Quasi 500 menu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07741FC-B544-4A6E-B831-6789D0423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F0BE7ED-7814-4273-B18A-F26CC038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5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0A7D73B-BCB7-729B-90CC-6FB639C9B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1" b="5578"/>
          <a:stretch/>
        </p:blipFill>
        <p:spPr>
          <a:xfrm>
            <a:off x="0" y="587828"/>
            <a:ext cx="12192000" cy="588761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54FEB503-82ED-45EC-AD60-1A08EEAF1F63}"/>
              </a:ext>
            </a:extLst>
          </p:cNvPr>
          <p:cNvSpPr/>
          <p:nvPr/>
        </p:nvSpPr>
        <p:spPr>
          <a:xfrm>
            <a:off x="8789437" y="1838128"/>
            <a:ext cx="3163077" cy="4049487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6D69E35-A277-7CCA-347F-687EA730CD71}"/>
              </a:ext>
            </a:extLst>
          </p:cNvPr>
          <p:cNvSpPr txBox="1"/>
          <p:nvPr/>
        </p:nvSpPr>
        <p:spPr>
          <a:xfrm>
            <a:off x="6307495" y="4752982"/>
            <a:ext cx="178681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Funzione pop-up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522FCD59-C12E-8117-467A-D2BA622393C0}"/>
              </a:ext>
            </a:extLst>
          </p:cNvPr>
          <p:cNvCxnSpPr>
            <a:cxnSpLocks/>
          </p:cNvCxnSpPr>
          <p:nvPr/>
        </p:nvCxnSpPr>
        <p:spPr>
          <a:xfrm>
            <a:off x="8094306" y="4986555"/>
            <a:ext cx="70757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69B387B0-3078-B81A-9C4A-77055F9E2C52}"/>
              </a:ext>
            </a:extLst>
          </p:cNvPr>
          <p:cNvSpPr/>
          <p:nvPr/>
        </p:nvSpPr>
        <p:spPr>
          <a:xfrm>
            <a:off x="9806474" y="3350951"/>
            <a:ext cx="737118" cy="26125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2A4A20D-B278-303B-E73A-F43F4A72699B}"/>
              </a:ext>
            </a:extLst>
          </p:cNvPr>
          <p:cNvSpPr/>
          <p:nvPr/>
        </p:nvSpPr>
        <p:spPr>
          <a:xfrm>
            <a:off x="9806474" y="3057037"/>
            <a:ext cx="587828" cy="26125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xmlns="" id="{F609EE17-7762-A977-4D18-2E25813D017F}"/>
              </a:ext>
            </a:extLst>
          </p:cNvPr>
          <p:cNvCxnSpPr>
            <a:cxnSpLocks/>
          </p:cNvCxnSpPr>
          <p:nvPr/>
        </p:nvCxnSpPr>
        <p:spPr>
          <a:xfrm>
            <a:off x="7399176" y="2022939"/>
            <a:ext cx="2407298" cy="1164727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B9ECB34C-1D8C-2BF0-8824-BAB9AC34C639}"/>
              </a:ext>
            </a:extLst>
          </p:cNvPr>
          <p:cNvSpPr txBox="1"/>
          <p:nvPr/>
        </p:nvSpPr>
        <p:spPr>
          <a:xfrm>
            <a:off x="5061079" y="1563192"/>
            <a:ext cx="2338097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Pulsante che rimanda alla scheda lessicografica della voce «braciola»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B0B108F3-1AB5-ECF4-54C2-BF40A48F66B8}"/>
              </a:ext>
            </a:extLst>
          </p:cNvPr>
          <p:cNvCxnSpPr>
            <a:cxnSpLocks/>
          </p:cNvCxnSpPr>
          <p:nvPr/>
        </p:nvCxnSpPr>
        <p:spPr>
          <a:xfrm flipV="1">
            <a:off x="6802016" y="3475788"/>
            <a:ext cx="3004458" cy="6391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3985014A-503A-FEAA-4156-6C6FE441168A}"/>
              </a:ext>
            </a:extLst>
          </p:cNvPr>
          <p:cNvSpPr txBox="1"/>
          <p:nvPr/>
        </p:nvSpPr>
        <p:spPr>
          <a:xfrm>
            <a:off x="5708002" y="2968964"/>
            <a:ext cx="1451688" cy="116955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Pulsante che rimanda alla funzione «cruscotto» della voce filtrata</a:t>
            </a:r>
          </a:p>
        </p:txBody>
      </p:sp>
      <p:pic>
        <p:nvPicPr>
          <p:cNvPr id="10" name="Immagine 9" descr="Immagine che contiene testo, mappa, schermata&#10;&#10;Descrizione generata automaticamente">
            <a:extLst>
              <a:ext uri="{FF2B5EF4-FFF2-40B4-BE49-F238E27FC236}">
                <a16:creationId xmlns:a16="http://schemas.microsoft.com/office/drawing/2014/main" xmlns="" id="{687F0FBB-D5F1-CA2D-CB19-182A31CA9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141"/>
            <a:ext cx="12192000" cy="56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90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9A31D13-E184-46DF-8AD8-5550A60B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82" y="1048007"/>
            <a:ext cx="3636322" cy="472744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it-IT" b="1" cap="small" dirty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it-IT" dirty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  <a:cs typeface="Aharoni" panose="02010803020104030203" pitchFamily="2" charset="-79"/>
              </a:rPr>
              <a:t> </a:t>
            </a:r>
            <a:endParaRPr lang="en-US" sz="1200" dirty="0">
              <a:latin typeface="Arial Rounded MT Bold" panose="020F0704030504030204" pitchFamily="34" charset="77"/>
              <a:cs typeface="Aharoni" panose="02010803020104030203" pitchFamily="2" charset="-79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9482" y="3119342"/>
            <a:ext cx="448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sm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Percorsi di cose e di parole</a:t>
            </a:r>
          </a:p>
        </p:txBody>
      </p:sp>
      <p:sp>
        <p:nvSpPr>
          <p:cNvPr id="14" name="Ovale 13"/>
          <p:cNvSpPr/>
          <p:nvPr/>
        </p:nvSpPr>
        <p:spPr>
          <a:xfrm>
            <a:off x="-202813" y="916687"/>
            <a:ext cx="6818243" cy="68580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xmlns="" id="{F5324163-D2AE-FA49-A5C5-B990EA1D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" t="372" r="8807" b="-372"/>
          <a:stretch/>
        </p:blipFill>
        <p:spPr>
          <a:xfrm>
            <a:off x="3615552" y="0"/>
            <a:ext cx="8599920" cy="6876759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3" name="Rettangolo 2"/>
          <p:cNvSpPr/>
          <p:nvPr/>
        </p:nvSpPr>
        <p:spPr>
          <a:xfrm rot="5400000">
            <a:off x="9323555" y="3778403"/>
            <a:ext cx="57070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immagine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Giacomo Nani (secolo XVIII), Natura morta con piatto di maccheroni (https://www.accademiasicilianadellapasta.it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/)</a:t>
            </a: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xmlns="" id="{F5324163-D2AE-FA49-A5C5-B990EA1D0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b="857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8733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542473" y="145218"/>
            <a:ext cx="7899812" cy="858296"/>
          </a:xfrm>
        </p:spPr>
        <p:txBody>
          <a:bodyPr/>
          <a:lstStyle/>
          <a:p>
            <a:r>
              <a:rPr lang="it-IT" sz="2400" b="1" i="1" dirty="0">
                <a:solidFill>
                  <a:schemeClr val="accent2"/>
                </a:solidFill>
              </a:rPr>
              <a:t>Le tradizioni medievali dei libri di cucina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722241" y="1339416"/>
            <a:ext cx="6947441" cy="2782674"/>
          </a:xfrm>
        </p:spPr>
        <p:txBody>
          <a:bodyPr/>
          <a:lstStyle/>
          <a:p>
            <a:r>
              <a:rPr lang="it-IT" sz="2400" b="1" dirty="0">
                <a:solidFill>
                  <a:schemeClr val="accent2"/>
                </a:solidFill>
              </a:rPr>
              <a:t>a. La tradizione “federiciana” che fa capo per attribuzione tradizionale a Federico II imperatore.</a:t>
            </a:r>
          </a:p>
          <a:p>
            <a:pPr marL="0" indent="0" algn="just">
              <a:buNone/>
            </a:pPr>
            <a:r>
              <a:rPr lang="it-IT" sz="1600" b="1" dirty="0">
                <a:solidFill>
                  <a:schemeClr val="accent2"/>
                </a:solidFill>
              </a:rPr>
              <a:t>Alle sue origini si pone il cosiddetto </a:t>
            </a:r>
            <a:r>
              <a:rPr lang="it-IT" sz="1600" b="1" i="1" dirty="0">
                <a:solidFill>
                  <a:schemeClr val="accent2"/>
                </a:solidFill>
              </a:rPr>
              <a:t>Anonimo Meridionale</a:t>
            </a:r>
            <a:r>
              <a:rPr lang="it-IT" sz="1600" b="1" dirty="0">
                <a:solidFill>
                  <a:schemeClr val="accent2"/>
                </a:solidFill>
              </a:rPr>
              <a:t> (in volgare), dalla debole organizzazione testuale; al suo apice, il </a:t>
            </a:r>
            <a:r>
              <a:rPr lang="it-IT" sz="1600" b="1" i="1" dirty="0">
                <a:solidFill>
                  <a:schemeClr val="accent2"/>
                </a:solidFill>
              </a:rPr>
              <a:t>Liber de </a:t>
            </a:r>
            <a:r>
              <a:rPr lang="it-IT" sz="1600" b="1" i="1" dirty="0" err="1">
                <a:solidFill>
                  <a:schemeClr val="accent2"/>
                </a:solidFill>
              </a:rPr>
              <a:t>coquina</a:t>
            </a:r>
            <a:r>
              <a:rPr lang="it-IT" sz="1600" b="1" dirty="0">
                <a:solidFill>
                  <a:schemeClr val="accent2"/>
                </a:solidFill>
              </a:rPr>
              <a:t> (in latino), dalla salda e sistematica struttura, un vero libro di gastronomia.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640997" y="3933298"/>
            <a:ext cx="7109927" cy="1168367"/>
          </a:xfrm>
        </p:spPr>
        <p:txBody>
          <a:bodyPr/>
          <a:lstStyle/>
          <a:p>
            <a:r>
              <a:rPr lang="it-IT" sz="2400" b="1" dirty="0">
                <a:solidFill>
                  <a:schemeClr val="accent2"/>
                </a:solidFill>
              </a:rPr>
              <a:t>b. La tradizione “dei </a:t>
            </a:r>
            <a:r>
              <a:rPr lang="it-IT" sz="2400" b="1" cap="small" dirty="0">
                <a:solidFill>
                  <a:schemeClr val="accent2"/>
                </a:solidFill>
              </a:rPr>
              <a:t>xii</a:t>
            </a:r>
            <a:r>
              <a:rPr lang="it-IT" sz="2400" b="1" dirty="0">
                <a:solidFill>
                  <a:schemeClr val="accent2"/>
                </a:solidFill>
              </a:rPr>
              <a:t> commensali”, di più definita circolazione borghese.</a:t>
            </a:r>
          </a:p>
          <a:p>
            <a:pPr marL="0" indent="0" algn="just">
              <a:buNone/>
            </a:pPr>
            <a:r>
              <a:rPr lang="it-IT" sz="1600" b="1" dirty="0">
                <a:solidFill>
                  <a:schemeClr val="accent2"/>
                </a:solidFill>
              </a:rPr>
              <a:t>I libri di questa tradizione presentano una notevole varietà linguistica, e si dispongono in tutte le aree della penisola, con epicentro di irradiazione in Toscana. </a:t>
            </a:r>
          </a:p>
        </p:txBody>
      </p:sp>
      <p:pic>
        <p:nvPicPr>
          <p:cNvPr id="2" name="Immagine 1" descr="Frederick_II_and_eagl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39" y="1003513"/>
            <a:ext cx="3980444" cy="47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4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860000"/>
          </a:solidFill>
          <a:ln>
            <a:solidFill>
              <a:srgbClr val="86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it-IT" sz="2400" b="1" dirty="0">
                <a:solidFill>
                  <a:schemeClr val="bg2"/>
                </a:solidFill>
              </a:rPr>
              <a:t>Biblioteca Riccardiana di Firenze</a:t>
            </a:r>
            <a:br>
              <a:rPr lang="it-IT" sz="2400" b="1" dirty="0">
                <a:solidFill>
                  <a:schemeClr val="bg2"/>
                </a:solidFill>
              </a:rPr>
            </a:br>
            <a:r>
              <a:rPr lang="it-IT" sz="2400" b="1" dirty="0">
                <a:solidFill>
                  <a:schemeClr val="bg2"/>
                </a:solidFill>
              </a:rPr>
              <a:t>ms. Riccardiano 1071 (1338 </a:t>
            </a:r>
            <a:r>
              <a:rPr lang="it-IT" sz="2400" b="1" dirty="0" err="1">
                <a:solidFill>
                  <a:schemeClr val="bg2"/>
                </a:solidFill>
              </a:rPr>
              <a:t>ca</a:t>
            </a:r>
            <a:r>
              <a:rPr lang="it-IT" sz="2400" b="1" dirty="0">
                <a:solidFill>
                  <a:schemeClr val="bg2"/>
                </a:solidFill>
              </a:rPr>
              <a:t>.)</a:t>
            </a:r>
          </a:p>
        </p:txBody>
      </p:sp>
      <p:pic>
        <p:nvPicPr>
          <p:cNvPr id="19462" name="Picture 6" descr="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9429" y="1858820"/>
            <a:ext cx="603408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2589429" y="2276763"/>
            <a:ext cx="914400" cy="914400"/>
          </a:xfrm>
          <a:prstGeom prst="ellipse">
            <a:avLst/>
          </a:prstGeom>
          <a:noFill/>
          <a:ln>
            <a:solidFill>
              <a:srgbClr val="8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22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e 13"/>
          <p:cNvSpPr/>
          <p:nvPr/>
        </p:nvSpPr>
        <p:spPr>
          <a:xfrm>
            <a:off x="-202812" y="916687"/>
            <a:ext cx="6818243" cy="68580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xmlns="" id="{89A31D13-E184-46DF-8AD8-5550A60B593B}"/>
              </a:ext>
            </a:extLst>
          </p:cNvPr>
          <p:cNvSpPr txBox="1">
            <a:spLocks/>
          </p:cNvSpPr>
          <p:nvPr/>
        </p:nvSpPr>
        <p:spPr>
          <a:xfrm>
            <a:off x="4292420" y="582824"/>
            <a:ext cx="7554141" cy="56960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800" b="1" i="0" u="none" strike="noStrike" kern="1200" cap="small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Aharoni" panose="02010803020104030203" pitchFamily="2" charset="-79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[…] fu da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Calandrin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domandato dove queste pietre così virtuose si trovassero. Maso rispose che le più si trovavano in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Berlinzone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terra de' Baschi, in una contrada che si chiamava Bengodi, nella quale si legano le vigne con le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salsicce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avevasi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un'oca a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denaio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 un papero giunta, ed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eravi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una montagna tutta di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formaggio parmigiano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grattugiato, sopra la quale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stavan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genti che niuna altra cosa facevano che fare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maccheroni 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raviuoli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 cuocergli in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brodo di capponi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[…], e ivi presso correva un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fiumicel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di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vernaccia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della migliore che mai si bevve, senza avervi entro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gocciol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d'acqua […].</a:t>
            </a:r>
          </a:p>
        </p:txBody>
      </p:sp>
      <p:sp>
        <p:nvSpPr>
          <p:cNvPr id="6" name="Rettangolo 5"/>
          <p:cNvSpPr/>
          <p:nvPr/>
        </p:nvSpPr>
        <p:spPr>
          <a:xfrm>
            <a:off x="6515982" y="121158"/>
            <a:ext cx="5573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Boccaccio, 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Decameron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VIII, 3.9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4" y="366202"/>
            <a:ext cx="3909600" cy="39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742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9A31D13-E184-46DF-8AD8-5550A60B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82" y="1048007"/>
            <a:ext cx="3636322" cy="472744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it-IT" b="1" cap="small" dirty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it-IT" dirty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  <a:cs typeface="Aharoni" panose="02010803020104030203" pitchFamily="2" charset="-79"/>
              </a:rPr>
              <a:t> </a:t>
            </a:r>
            <a:endParaRPr lang="en-US" sz="1200" dirty="0">
              <a:latin typeface="Arial Rounded MT Bold" panose="020F0704030504030204" pitchFamily="34" charset="77"/>
              <a:cs typeface="Aharoni" panose="02010803020104030203" pitchFamily="2" charset="-79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3245257"/>
            <a:ext cx="448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Rinascimento</a:t>
            </a:r>
          </a:p>
        </p:txBody>
      </p:sp>
      <p:sp>
        <p:nvSpPr>
          <p:cNvPr id="14" name="Ovale 13"/>
          <p:cNvSpPr/>
          <p:nvPr/>
        </p:nvSpPr>
        <p:spPr>
          <a:xfrm>
            <a:off x="-202813" y="916687"/>
            <a:ext cx="6818243" cy="68580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xmlns="" id="{F5324163-D2AE-FA49-A5C5-B990EA1D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r="6751"/>
          <a:stretch/>
        </p:blipFill>
        <p:spPr>
          <a:xfrm>
            <a:off x="3615552" y="0"/>
            <a:ext cx="8599920" cy="6876759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132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9A31D13-E184-46DF-8AD8-5550A60B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91" y="1048005"/>
            <a:ext cx="3636322" cy="472744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it-IT" b="1" cap="small" dirty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rgbClr val="0070C0"/>
                </a:solidFill>
              </a:rPr>
              <a:t>La tradizione culinaria italiana è caratterizzata da una grande varietà, che riflette – in qualche modo – la situazione politica frammentaria che per secoli ha caratterizzato l’Italia</a:t>
            </a:r>
          </a:p>
        </p:txBody>
      </p:sp>
      <p:sp>
        <p:nvSpPr>
          <p:cNvPr id="14" name="Ovale 13"/>
          <p:cNvSpPr/>
          <p:nvPr/>
        </p:nvSpPr>
        <p:spPr>
          <a:xfrm>
            <a:off x="-202813" y="916687"/>
            <a:ext cx="6818243" cy="68580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xmlns="" id="{F5324163-D2AE-FA49-A5C5-B990EA1D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85" y="318206"/>
            <a:ext cx="8925809" cy="6187047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3" name="Rettangolo 2"/>
          <p:cNvSpPr/>
          <p:nvPr/>
        </p:nvSpPr>
        <p:spPr>
          <a:xfrm rot="5400000">
            <a:off x="10932200" y="5652343"/>
            <a:ext cx="22733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immagine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www.giallozafferano.it</a:t>
            </a:r>
          </a:p>
        </p:txBody>
      </p:sp>
    </p:spTree>
    <p:extLst>
      <p:ext uri="{BB962C8B-B14F-4D97-AF65-F5344CB8AC3E}">
        <p14:creationId xmlns:p14="http://schemas.microsoft.com/office/powerpoint/2010/main" val="2630379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D99D2C73-08B0-4F6B-A8E9-4651E6BDB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968DB88C-7EF2-487C-85D1-848F61F13E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37E29646-343A-9A81-66E1-2941EDEC6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r="1" b="26033"/>
          <a:stretch/>
        </p:blipFill>
        <p:spPr>
          <a:xfrm>
            <a:off x="112535" y="128600"/>
            <a:ext cx="6961116" cy="6478228"/>
          </a:xfrm>
          <a:prstGeom prst="rect">
            <a:avLst/>
          </a:prstGeom>
        </p:spPr>
      </p:pic>
      <p:pic>
        <p:nvPicPr>
          <p:cNvPr id="5" name="Immagine 4" descr="Immagine che contiene uomo, persona, interni&#10;&#10;Descrizione generata automaticamente">
            <a:extLst>
              <a:ext uri="{FF2B5EF4-FFF2-40B4-BE49-F238E27FC236}">
                <a16:creationId xmlns:a16="http://schemas.microsoft.com/office/drawing/2014/main" xmlns="" id="{2FF8537A-FBB1-191A-DA16-3BC8F23792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0" r="1" b="1"/>
          <a:stretch/>
        </p:blipFill>
        <p:spPr>
          <a:xfrm>
            <a:off x="7053722" y="643467"/>
            <a:ext cx="4494811" cy="466128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BD2F86A-20EB-9523-EA94-593DFE859952}"/>
              </a:ext>
            </a:extLst>
          </p:cNvPr>
          <p:cNvSpPr txBox="1"/>
          <p:nvPr/>
        </p:nvSpPr>
        <p:spPr>
          <a:xfrm>
            <a:off x="3456441" y="482250"/>
            <a:ext cx="215424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pani </a:t>
            </a:r>
            <a:r>
              <a:rPr lang="it-IT" b="1" dirty="0" err="1" smtClean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dua</a:t>
            </a:r>
            <a:endParaRPr lang="it-IT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b="1" dirty="0" smtClean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b="1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bochal</a:t>
            </a:r>
            <a:r>
              <a:rPr lang="it-IT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d[i</a:t>
            </a:r>
            <a:r>
              <a:rPr lang="it-IT" b="1" dirty="0" smtClean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] vino</a:t>
            </a:r>
            <a:endParaRPr lang="it-IT" b="1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una aringa</a:t>
            </a:r>
          </a:p>
          <a:p>
            <a:pPr algn="just"/>
            <a:r>
              <a:rPr lang="it-IT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tortegli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8B3C2428-1DCD-F96C-1510-4940628622B2}"/>
              </a:ext>
            </a:extLst>
          </p:cNvPr>
          <p:cNvSpPr txBox="1"/>
          <p:nvPr/>
        </p:nvSpPr>
        <p:spPr>
          <a:xfrm>
            <a:off x="4340649" y="1655726"/>
            <a:ext cx="2475777" cy="255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Una ‘</a:t>
            </a:r>
            <a:r>
              <a:rPr lang="it-IT" b="1" dirty="0" err="1" smtClean="0">
                <a:solidFill>
                  <a:srgbClr val="0000FF"/>
                </a:solidFill>
              </a:rPr>
              <a:t>nsalata</a:t>
            </a:r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 err="1">
                <a:solidFill>
                  <a:srgbClr val="0000FF"/>
                </a:solidFill>
              </a:rPr>
              <a:t>quatro</a:t>
            </a:r>
            <a:r>
              <a:rPr lang="it-IT" b="1" dirty="0">
                <a:solidFill>
                  <a:srgbClr val="0000FF"/>
                </a:solidFill>
              </a:rPr>
              <a:t> pani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un </a:t>
            </a:r>
            <a:r>
              <a:rPr lang="it-IT" b="1" dirty="0" err="1">
                <a:solidFill>
                  <a:srgbClr val="0000FF"/>
                </a:solidFill>
              </a:rPr>
              <a:t>bochal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smtClean="0">
                <a:solidFill>
                  <a:srgbClr val="0000FF"/>
                </a:solidFill>
              </a:rPr>
              <a:t>di tondo</a:t>
            </a:r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>
                <a:solidFill>
                  <a:srgbClr val="0000FF"/>
                </a:solidFill>
              </a:rPr>
              <a:t>e </a:t>
            </a:r>
            <a:r>
              <a:rPr lang="it-IT" b="1" dirty="0" smtClean="0">
                <a:solidFill>
                  <a:srgbClr val="0000FF"/>
                </a:solidFill>
              </a:rPr>
              <a:t>un </a:t>
            </a:r>
            <a:r>
              <a:rPr lang="it-IT" b="1" dirty="0">
                <a:solidFill>
                  <a:srgbClr val="0000FF"/>
                </a:solidFill>
              </a:rPr>
              <a:t>quartuccio di </a:t>
            </a:r>
            <a:r>
              <a:rPr lang="it-IT" b="1" dirty="0" err="1">
                <a:solidFill>
                  <a:srgbClr val="0000FF"/>
                </a:solidFill>
              </a:rPr>
              <a:t>bruscho</a:t>
            </a:r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 smtClean="0">
                <a:solidFill>
                  <a:srgbClr val="0000FF"/>
                </a:solidFill>
              </a:rPr>
              <a:t>un </a:t>
            </a:r>
            <a:r>
              <a:rPr lang="it-IT" b="1" dirty="0">
                <a:solidFill>
                  <a:srgbClr val="0000FF"/>
                </a:solidFill>
              </a:rPr>
              <a:t>piattello di spinaci</a:t>
            </a:r>
          </a:p>
          <a:p>
            <a:r>
              <a:rPr lang="it-IT" b="1" dirty="0" err="1">
                <a:solidFill>
                  <a:srgbClr val="0000FF"/>
                </a:solidFill>
              </a:rPr>
              <a:t>quatro</a:t>
            </a:r>
            <a:r>
              <a:rPr lang="it-IT" b="1" dirty="0">
                <a:solidFill>
                  <a:srgbClr val="0000FF"/>
                </a:solidFill>
              </a:rPr>
              <a:t> alice </a:t>
            </a:r>
            <a:endParaRPr lang="it-IT" b="1" dirty="0" smtClean="0">
              <a:solidFill>
                <a:srgbClr val="0000FF"/>
              </a:solidFill>
            </a:endParaRPr>
          </a:p>
          <a:p>
            <a:r>
              <a:rPr lang="it-IT" b="1" dirty="0">
                <a:solidFill>
                  <a:srgbClr val="0000FF"/>
                </a:solidFill>
              </a:rPr>
              <a:t>t</a:t>
            </a:r>
            <a:r>
              <a:rPr lang="it-IT" b="1" dirty="0" smtClean="0">
                <a:solidFill>
                  <a:srgbClr val="0000FF"/>
                </a:solidFill>
              </a:rPr>
              <a:t>ortelli</a:t>
            </a:r>
          </a:p>
          <a:p>
            <a:endParaRPr lang="it-IT" sz="1600" b="1" dirty="0">
              <a:solidFill>
                <a:srgbClr val="0000FF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8266B62D-1429-A517-3542-AAC506FE2712}"/>
              </a:ext>
            </a:extLst>
          </p:cNvPr>
          <p:cNvSpPr txBox="1"/>
          <p:nvPr/>
        </p:nvSpPr>
        <p:spPr>
          <a:xfrm>
            <a:off x="4613950" y="4420627"/>
            <a:ext cx="215059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sei pani</a:t>
            </a:r>
          </a:p>
          <a:p>
            <a:r>
              <a:rPr lang="it-IT" b="1" dirty="0" err="1">
                <a:solidFill>
                  <a:srgbClr val="0000FF"/>
                </a:solidFill>
              </a:rPr>
              <a:t>dua</a:t>
            </a:r>
            <a:r>
              <a:rPr lang="it-IT" b="1" dirty="0">
                <a:solidFill>
                  <a:srgbClr val="0000FF"/>
                </a:solidFill>
              </a:rPr>
              <a:t> minestre di </a:t>
            </a:r>
            <a:r>
              <a:rPr lang="it-IT" b="1" dirty="0" err="1">
                <a:solidFill>
                  <a:srgbClr val="0000FF"/>
                </a:solidFill>
              </a:rPr>
              <a:t>finochio</a:t>
            </a:r>
            <a:endParaRPr lang="it-IT" b="1" dirty="0">
              <a:solidFill>
                <a:srgbClr val="0000FF"/>
              </a:solidFill>
            </a:endParaRPr>
          </a:p>
          <a:p>
            <a:r>
              <a:rPr lang="it-IT" b="1" dirty="0">
                <a:solidFill>
                  <a:srgbClr val="0000FF"/>
                </a:solidFill>
              </a:rPr>
              <a:t>una aringa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un </a:t>
            </a:r>
            <a:r>
              <a:rPr lang="it-IT" b="1" dirty="0" err="1">
                <a:solidFill>
                  <a:srgbClr val="0000FF"/>
                </a:solidFill>
              </a:rPr>
              <a:t>bochal</a:t>
            </a:r>
            <a:r>
              <a:rPr lang="it-IT" b="1" dirty="0">
                <a:solidFill>
                  <a:srgbClr val="0000FF"/>
                </a:solidFill>
              </a:rPr>
              <a:t> di tondo</a:t>
            </a:r>
          </a:p>
        </p:txBody>
      </p:sp>
    </p:spTree>
    <p:extLst>
      <p:ext uri="{BB962C8B-B14F-4D97-AF65-F5344CB8AC3E}">
        <p14:creationId xmlns:p14="http://schemas.microsoft.com/office/powerpoint/2010/main" val="289148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E95574D1-A3D5-4A75-B757-E88BC9D73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6" y="5414211"/>
            <a:ext cx="10644755" cy="1269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400" b="1" dirty="0"/>
              <a:t>Il banchetto signorile</a:t>
            </a:r>
          </a:p>
          <a:p>
            <a:pPr marL="0" indent="0" algn="just">
              <a:buNone/>
            </a:pPr>
            <a:endParaRPr lang="it-IT" sz="3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9404B54-FA13-4C40-A21C-0E33787AE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2" y="331537"/>
            <a:ext cx="11150332" cy="458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666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6B603CF-361B-4E28-B638-3B4C8653B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274" y="940003"/>
            <a:ext cx="10515600" cy="5134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dirty="0"/>
              <a:t>La grande letteratura culinaria di età rinascimentale si muove in una </a:t>
            </a:r>
            <a:r>
              <a:rPr lang="it-IT" sz="3000" b="1" dirty="0"/>
              <a:t>prospettiva interregionale</a:t>
            </a:r>
            <a:r>
              <a:rPr lang="it-IT" sz="3000" dirty="0"/>
              <a:t>, talora assai attenta a un confronto e a una sintesi delle varie tradizioni locali</a:t>
            </a:r>
          </a:p>
          <a:p>
            <a:pPr marL="0" indent="0">
              <a:buNone/>
            </a:pPr>
            <a:endParaRPr lang="it-IT" sz="3000" dirty="0" smtClean="0"/>
          </a:p>
          <a:p>
            <a:pPr marL="0" indent="0">
              <a:buNone/>
            </a:pPr>
            <a:endParaRPr lang="it-IT" sz="3000" dirty="0"/>
          </a:p>
          <a:p>
            <a:pPr marL="0" indent="0">
              <a:buNone/>
            </a:pPr>
            <a:r>
              <a:rPr lang="it-IT" sz="3000" dirty="0"/>
              <a:t>Dal punto di vista linguistico: da una parte adeguamento al </a:t>
            </a:r>
            <a:r>
              <a:rPr lang="it-IT" sz="3000" b="1" dirty="0"/>
              <a:t>modello toscano </a:t>
            </a:r>
            <a:r>
              <a:rPr lang="it-IT" sz="3000" dirty="0"/>
              <a:t>e dall’altra </a:t>
            </a:r>
            <a:r>
              <a:rPr lang="it-IT" sz="3000" b="1" dirty="0"/>
              <a:t>sopravvivenza di elementi dialettali</a:t>
            </a:r>
          </a:p>
        </p:txBody>
      </p:sp>
    </p:spTree>
    <p:extLst>
      <p:ext uri="{BB962C8B-B14F-4D97-AF65-F5344CB8AC3E}">
        <p14:creationId xmlns:p14="http://schemas.microsoft.com/office/powerpoint/2010/main" val="580795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565274" cy="1265822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>
                <a:solidFill>
                  <a:schemeClr val="accent5">
                    <a:lumMod val="75000"/>
                  </a:schemeClr>
                </a:solidFill>
              </a:rPr>
              <a:t>Cristoforo Messi </a:t>
            </a:r>
            <a:r>
              <a:rPr lang="it-IT" sz="2800" b="1" dirty="0" err="1" smtClean="0">
                <a:solidFill>
                  <a:schemeClr val="accent5">
                    <a:lumMod val="75000"/>
                  </a:schemeClr>
                </a:solidFill>
              </a:rPr>
              <a:t>Sbugo</a:t>
            </a:r>
            <a:r>
              <a:rPr lang="it-IT" sz="2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it-IT" sz="28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800" b="1" i="1" dirty="0" smtClean="0">
                <a:solidFill>
                  <a:schemeClr val="accent5">
                    <a:lumMod val="75000"/>
                  </a:schemeClr>
                </a:solidFill>
              </a:rPr>
              <a:t>Banchetti, </a:t>
            </a:r>
            <a:r>
              <a:rPr lang="it-IT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compositioni</a:t>
            </a:r>
            <a:r>
              <a:rPr lang="it-IT" sz="2800" b="1" i="1" dirty="0" smtClean="0">
                <a:solidFill>
                  <a:schemeClr val="accent5">
                    <a:lumMod val="75000"/>
                  </a:schemeClr>
                </a:solidFill>
              </a:rPr>
              <a:t> di vivande et</a:t>
            </a:r>
            <a:br>
              <a:rPr lang="it-IT" sz="28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800" b="1" i="1" dirty="0" smtClean="0">
                <a:solidFill>
                  <a:schemeClr val="accent5">
                    <a:lumMod val="75000"/>
                  </a:schemeClr>
                </a:solidFill>
              </a:rPr>
              <a:t>apparecchio generale</a:t>
            </a:r>
            <a:br>
              <a:rPr lang="it-IT" sz="28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800" b="1" dirty="0" smtClean="0">
                <a:solidFill>
                  <a:schemeClr val="accent5">
                    <a:lumMod val="75000"/>
                  </a:schemeClr>
                </a:solidFill>
              </a:rPr>
              <a:t>Ferrara 1549</a:t>
            </a:r>
            <a:endParaRPr lang="it-IT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8422" y="2326105"/>
            <a:ext cx="5933120" cy="3850858"/>
          </a:xfrm>
        </p:spPr>
        <p:txBody>
          <a:bodyPr/>
          <a:lstStyle/>
          <a:p>
            <a:r>
              <a:rPr lang="it-IT" b="1" dirty="0"/>
              <a:t>Memoriale</a:t>
            </a:r>
            <a:r>
              <a:rPr lang="it-IT" dirty="0"/>
              <a:t> (occorrente per il banchetto)</a:t>
            </a:r>
          </a:p>
          <a:p>
            <a:r>
              <a:rPr lang="it-IT" b="1" dirty="0"/>
              <a:t>Conviti diversi </a:t>
            </a:r>
            <a:r>
              <a:rPr lang="it-IT" dirty="0"/>
              <a:t>(descrizione dei banchetti allestiti da Messi </a:t>
            </a:r>
            <a:r>
              <a:rPr lang="it-IT" dirty="0" err="1"/>
              <a:t>Sbugo</a:t>
            </a:r>
            <a:r>
              <a:rPr lang="it-IT" dirty="0"/>
              <a:t> per gli Estensi)</a:t>
            </a:r>
          </a:p>
          <a:p>
            <a:r>
              <a:rPr lang="it-IT" b="1" dirty="0"/>
              <a:t>Ricettario</a:t>
            </a:r>
            <a:r>
              <a:rPr lang="it-IT" dirty="0"/>
              <a:t> (</a:t>
            </a:r>
            <a:r>
              <a:rPr lang="it-IT" i="1" dirty="0"/>
              <a:t>Composizione delle più importanti vivande</a:t>
            </a:r>
            <a:r>
              <a:rPr lang="it-IT" dirty="0"/>
              <a:t>)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xmlns="" id="{51B6CC80-D48A-DC13-E857-823A837E3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41" y="-11518"/>
            <a:ext cx="5590459" cy="6869518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226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55843"/>
            <a:ext cx="10515600" cy="2023543"/>
          </a:xfrm>
        </p:spPr>
        <p:txBody>
          <a:bodyPr>
            <a:noAutofit/>
          </a:bodyPr>
          <a:lstStyle/>
          <a:p>
            <a:pPr algn="just"/>
            <a:r>
              <a:rPr lang="it-IT" sz="2800" b="1" dirty="0">
                <a:solidFill>
                  <a:srgbClr val="800000"/>
                </a:solidFill>
              </a:rPr>
              <a:t>Il 24 gennaio del 1529, nella sala grande del castello ducale a Ferrara, si riuniscono 104 invitati ai quali vengono servite 99 portate, che compongono il banchetto per le nozze di Ercole II d’Este, figlio di Alfonso I d’Este e di Lucrezia Borgia, con Renata («</a:t>
            </a:r>
            <a:r>
              <a:rPr lang="it-IT" sz="2800" b="1" dirty="0" err="1">
                <a:solidFill>
                  <a:srgbClr val="800000"/>
                </a:solidFill>
              </a:rPr>
              <a:t>Renea</a:t>
            </a:r>
            <a:r>
              <a:rPr lang="it-IT" sz="2800" b="1" dirty="0">
                <a:solidFill>
                  <a:srgbClr val="800000"/>
                </a:solidFill>
              </a:rPr>
              <a:t>») di </a:t>
            </a:r>
            <a:r>
              <a:rPr lang="it-IT" sz="2800" b="1" dirty="0" smtClean="0">
                <a:solidFill>
                  <a:srgbClr val="800000"/>
                </a:solidFill>
              </a:rPr>
              <a:t>Francia</a:t>
            </a:r>
            <a:br>
              <a:rPr lang="it-IT" sz="2800" b="1" dirty="0" smtClean="0">
                <a:solidFill>
                  <a:srgbClr val="800000"/>
                </a:solidFill>
              </a:rPr>
            </a:br>
            <a:endParaRPr lang="it-IT" sz="2800" b="1" dirty="0">
              <a:solidFill>
                <a:srgbClr val="8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5055" y="2214096"/>
            <a:ext cx="11194202" cy="4379351"/>
          </a:xfrm>
        </p:spPr>
        <p:txBody>
          <a:bodyPr>
            <a:normAutofit/>
          </a:bodyPr>
          <a:lstStyle/>
          <a:p>
            <a:r>
              <a:rPr lang="it-IT" b="1" dirty="0"/>
              <a:t>s</a:t>
            </a:r>
            <a:r>
              <a:rPr lang="it-IT" b="1" dirty="0" smtClean="0"/>
              <a:t>i </a:t>
            </a:r>
            <a:r>
              <a:rPr lang="it-IT" b="1" dirty="0"/>
              <a:t>assiste alla </a:t>
            </a:r>
            <a:r>
              <a:rPr lang="it-IT" b="1" i="1" dirty="0" err="1"/>
              <a:t>Cassaria</a:t>
            </a:r>
            <a:r>
              <a:rPr lang="it-IT" b="1" dirty="0"/>
              <a:t> di Ludovico Ariosto</a:t>
            </a:r>
            <a:r>
              <a:rPr lang="it-IT" dirty="0"/>
              <a:t>; </a:t>
            </a:r>
          </a:p>
          <a:p>
            <a:r>
              <a:rPr lang="it-IT" b="1" dirty="0"/>
              <a:t>il maestro Alfonso della Viola suona con la sua orchestra, accompagnando il soprano </a:t>
            </a:r>
            <a:r>
              <a:rPr lang="it-IT" b="1" dirty="0" err="1"/>
              <a:t>Dalida</a:t>
            </a:r>
            <a:r>
              <a:rPr lang="it-IT" b="1" dirty="0"/>
              <a:t> </a:t>
            </a:r>
            <a:r>
              <a:rPr lang="it-IT" b="1" dirty="0" smtClean="0"/>
              <a:t>de’ </a:t>
            </a:r>
            <a:r>
              <a:rPr lang="it-IT" b="1" dirty="0"/>
              <a:t>Putti</a:t>
            </a:r>
            <a:r>
              <a:rPr lang="it-IT" dirty="0"/>
              <a:t>; </a:t>
            </a:r>
          </a:p>
          <a:p>
            <a:r>
              <a:rPr lang="it-IT" b="1" dirty="0"/>
              <a:t>il letterato Angelo </a:t>
            </a:r>
            <a:r>
              <a:rPr lang="it-IT" b="1" dirty="0" err="1"/>
              <a:t>Beolco</a:t>
            </a:r>
            <a:r>
              <a:rPr lang="it-IT" b="1" dirty="0"/>
              <a:t>, detto il </a:t>
            </a:r>
            <a:r>
              <a:rPr lang="it-IT" b="1" dirty="0" err="1"/>
              <a:t>Ruzante</a:t>
            </a:r>
            <a:r>
              <a:rPr lang="it-IT" b="1" dirty="0"/>
              <a:t>, intrattiene i commensali con motti e canzoni in padano</a:t>
            </a:r>
            <a:r>
              <a:rPr lang="it-IT" dirty="0"/>
              <a:t>. </a:t>
            </a:r>
          </a:p>
        </p:txBody>
      </p:sp>
      <p:pic>
        <p:nvPicPr>
          <p:cNvPr id="5" name="Immagine 4" descr="Schermata 2022-12-19 alle 16.5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49" y="4101535"/>
            <a:ext cx="6541751" cy="27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04952" y="195362"/>
            <a:ext cx="101443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solidFill>
                  <a:srgbClr val="0000FF"/>
                </a:solidFill>
              </a:rPr>
              <a:t>... La quale [la </a:t>
            </a:r>
            <a:r>
              <a:rPr lang="it-IT" sz="3200" b="1" i="1" dirty="0" err="1">
                <a:solidFill>
                  <a:srgbClr val="860000"/>
                </a:solidFill>
              </a:rPr>
              <a:t>Cassaria</a:t>
            </a:r>
            <a:r>
              <a:rPr lang="it-IT" sz="3200" b="1" dirty="0">
                <a:solidFill>
                  <a:srgbClr val="0000FF"/>
                </a:solidFill>
              </a:rPr>
              <a:t> di M. Ludovico Ariosto] finita, ognuno se ne andò fuori della sala, e i più nobili si ridussero nella Camera del Cavallo e nella Stufa, dove s’intertennero con musiche e diversi ragionamenti, tanto che si apparecchiò la tavola in sala, la quale fu di </a:t>
            </a:r>
            <a:r>
              <a:rPr lang="it-IT" sz="3200" b="1" dirty="0" err="1">
                <a:solidFill>
                  <a:srgbClr val="0000FF"/>
                </a:solidFill>
              </a:rPr>
              <a:t>brazza</a:t>
            </a:r>
            <a:r>
              <a:rPr lang="it-IT" sz="3200" b="1" dirty="0">
                <a:solidFill>
                  <a:srgbClr val="0000FF"/>
                </a:solidFill>
              </a:rPr>
              <a:t> 55 di lunghezza, sopra la quale </a:t>
            </a:r>
            <a:r>
              <a:rPr lang="it-IT" sz="3200" b="1" dirty="0" smtClean="0">
                <a:solidFill>
                  <a:srgbClr val="0000FF"/>
                </a:solidFill>
              </a:rPr>
              <a:t>dopo </a:t>
            </a:r>
            <a:r>
              <a:rPr lang="it-IT" sz="3200" b="1" dirty="0">
                <a:solidFill>
                  <a:srgbClr val="0000FF"/>
                </a:solidFill>
              </a:rPr>
              <a:t>furono posti tre mantili, l’uno sopra l’altro. [...]</a:t>
            </a:r>
          </a:p>
          <a:p>
            <a:pPr algn="just"/>
            <a:r>
              <a:rPr lang="it-IT" sz="3200" b="1" dirty="0">
                <a:solidFill>
                  <a:srgbClr val="0000FF"/>
                </a:solidFill>
              </a:rPr>
              <a:t>Poi furono poste in tavola le sotto scritte cose, cioè:</a:t>
            </a:r>
          </a:p>
        </p:txBody>
      </p:sp>
      <p:pic>
        <p:nvPicPr>
          <p:cNvPr id="5" name="Immagine 4" descr="Schermata 2022-12-19 alle 16.5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88" y="4216550"/>
            <a:ext cx="5791339" cy="26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8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9196" y="358950"/>
            <a:ext cx="10640919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800" dirty="0" smtClean="0">
                <a:latin typeface="Calibri"/>
                <a:cs typeface="Calibri"/>
              </a:rPr>
              <a:t>…</a:t>
            </a:r>
            <a:r>
              <a:rPr lang="it-IT" sz="2800" dirty="0" smtClean="0">
                <a:latin typeface="Calibri"/>
                <a:cs typeface="Calibri"/>
              </a:rPr>
              <a:t> Poi </a:t>
            </a:r>
            <a:r>
              <a:rPr lang="it-IT" sz="2800" dirty="0">
                <a:latin typeface="Calibri"/>
                <a:cs typeface="Calibri"/>
              </a:rPr>
              <a:t>furono poste in tavola le sotto scritte cose, cioè:</a:t>
            </a:r>
          </a:p>
          <a:p>
            <a:r>
              <a:rPr lang="it-IT" sz="2800" dirty="0">
                <a:latin typeface="Calibri"/>
                <a:cs typeface="Calibri"/>
              </a:rPr>
              <a:t>D’insalata in pastello di </a:t>
            </a:r>
            <a:r>
              <a:rPr lang="it-IT" sz="2800" b="1" dirty="0" err="1">
                <a:solidFill>
                  <a:srgbClr val="0000FF"/>
                </a:solidFill>
                <a:latin typeface="Calibri"/>
                <a:cs typeface="Calibri"/>
              </a:rPr>
              <a:t>cappari</a:t>
            </a:r>
            <a:r>
              <a:rPr lang="it-IT" sz="2800" b="1" dirty="0">
                <a:solidFill>
                  <a:srgbClr val="0000FF"/>
                </a:solidFill>
                <a:latin typeface="Calibri"/>
                <a:cs typeface="Calibri"/>
              </a:rPr>
              <a:t>, </a:t>
            </a:r>
            <a:r>
              <a:rPr lang="it-IT" sz="2800" b="1" dirty="0" err="1">
                <a:solidFill>
                  <a:srgbClr val="0000FF"/>
                </a:solidFill>
                <a:latin typeface="Calibri"/>
                <a:cs typeface="Calibri"/>
              </a:rPr>
              <a:t>tartuffole</a:t>
            </a:r>
            <a:r>
              <a:rPr lang="it-IT" sz="2800" b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it-IT" sz="2800" dirty="0">
                <a:latin typeface="Calibri"/>
                <a:cs typeface="Calibri"/>
              </a:rPr>
              <a:t>ed uva passa, </a:t>
            </a:r>
            <a:r>
              <a:rPr lang="it-IT" sz="2800" dirty="0" err="1">
                <a:latin typeface="Calibri"/>
                <a:cs typeface="Calibri"/>
              </a:rPr>
              <a:t>pastelletti</a:t>
            </a:r>
            <a:r>
              <a:rPr lang="it-IT" sz="2800" dirty="0">
                <a:latin typeface="Calibri"/>
                <a:cs typeface="Calibri"/>
              </a:rPr>
              <a:t> 104 in </a:t>
            </a:r>
            <a:r>
              <a:rPr lang="it-IT" sz="2800" dirty="0" err="1">
                <a:latin typeface="Calibri"/>
                <a:cs typeface="Calibri"/>
              </a:rPr>
              <a:t>piattelletti</a:t>
            </a:r>
            <a:r>
              <a:rPr lang="it-IT" sz="2800" dirty="0">
                <a:latin typeface="Calibri"/>
                <a:cs typeface="Calibri"/>
              </a:rPr>
              <a:t> 104</a:t>
            </a:r>
          </a:p>
          <a:p>
            <a:r>
              <a:rPr lang="it-IT" sz="2800" dirty="0">
                <a:latin typeface="Calibri"/>
                <a:cs typeface="Calibri"/>
              </a:rPr>
              <a:t>D’insalata d’endivia, cime di radicchi, </a:t>
            </a:r>
            <a:r>
              <a:rPr lang="it-IT" sz="2800" dirty="0" err="1">
                <a:latin typeface="Calibri"/>
                <a:cs typeface="Calibri"/>
              </a:rPr>
              <a:t>ramponzoli</a:t>
            </a:r>
            <a:r>
              <a:rPr lang="it-IT" sz="2800" dirty="0">
                <a:latin typeface="Calibri"/>
                <a:cs typeface="Calibri"/>
              </a:rPr>
              <a:t> e cedri</a:t>
            </a:r>
          </a:p>
          <a:p>
            <a:r>
              <a:rPr lang="it-IT" sz="2800" dirty="0">
                <a:latin typeface="Calibri"/>
                <a:cs typeface="Calibri"/>
              </a:rPr>
              <a:t>D’insalata d’</a:t>
            </a:r>
            <a:r>
              <a:rPr lang="it-IT" sz="2800" b="1" dirty="0" err="1">
                <a:solidFill>
                  <a:srgbClr val="0000FF"/>
                </a:solidFill>
                <a:latin typeface="Calibri"/>
                <a:cs typeface="Calibri"/>
              </a:rPr>
              <a:t>anchioe</a:t>
            </a:r>
            <a:endParaRPr lang="it-IT" sz="28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it-IT" sz="2800" dirty="0">
                <a:latin typeface="Calibri"/>
                <a:cs typeface="Calibri"/>
              </a:rPr>
              <a:t>Di ravanelli 25 grossi, lavorati d’intaglio con diverse figure e animali, con ravanelli piccioli 104</a:t>
            </a:r>
          </a:p>
          <a:p>
            <a:r>
              <a:rPr lang="it-IT" sz="2800" dirty="0" err="1">
                <a:latin typeface="Calibri"/>
                <a:cs typeface="Calibri"/>
              </a:rPr>
              <a:t>Pastelletti</a:t>
            </a:r>
            <a:r>
              <a:rPr lang="it-IT" sz="2800" dirty="0">
                <a:latin typeface="Calibri"/>
                <a:cs typeface="Calibri"/>
              </a:rPr>
              <a:t> di cavi di latte, numero 104</a:t>
            </a:r>
          </a:p>
          <a:p>
            <a:r>
              <a:rPr lang="it-IT" sz="2800" dirty="0">
                <a:latin typeface="Calibri"/>
                <a:cs typeface="Calibri"/>
              </a:rPr>
              <a:t>Di fette di </a:t>
            </a:r>
            <a:r>
              <a:rPr lang="it-IT" sz="2800" b="1" dirty="0" err="1">
                <a:solidFill>
                  <a:srgbClr val="0000FF"/>
                </a:solidFill>
                <a:latin typeface="Calibri"/>
                <a:cs typeface="Calibri"/>
              </a:rPr>
              <a:t>persutto</a:t>
            </a:r>
            <a:r>
              <a:rPr lang="it-IT" sz="2800" dirty="0">
                <a:latin typeface="Calibri"/>
                <a:cs typeface="Calibri"/>
              </a:rPr>
              <a:t>, di lingue di manzo salate, e di sommate fritte con zucchero e cannella sopra</a:t>
            </a:r>
          </a:p>
          <a:p>
            <a:r>
              <a:rPr lang="it-IT" sz="2800" dirty="0">
                <a:latin typeface="Calibri"/>
                <a:cs typeface="Calibri"/>
              </a:rPr>
              <a:t>Pastelli 25 di polpette di </a:t>
            </a:r>
            <a:r>
              <a:rPr lang="it-IT" sz="2800" b="1" dirty="0" err="1">
                <a:solidFill>
                  <a:srgbClr val="0000FF"/>
                </a:solidFill>
                <a:latin typeface="Calibri"/>
                <a:cs typeface="Calibri"/>
              </a:rPr>
              <a:t>cingiali</a:t>
            </a:r>
            <a:endParaRPr lang="it-IT" sz="28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it-IT" sz="2800" dirty="0">
                <a:latin typeface="Calibri"/>
                <a:cs typeface="Calibri"/>
              </a:rPr>
              <a:t>Di mortadelle grosse di fegato fresche in pastelli </a:t>
            </a:r>
            <a:r>
              <a:rPr lang="it-IT" sz="2800" dirty="0" smtClean="0">
                <a:latin typeface="Calibri"/>
                <a:cs typeface="Calibri"/>
              </a:rPr>
              <a:t>25</a:t>
            </a:r>
            <a:endParaRPr lang="it-IT" sz="2800" dirty="0">
              <a:latin typeface="Calibri"/>
              <a:cs typeface="Calibri"/>
            </a:endParaRPr>
          </a:p>
          <a:p>
            <a:r>
              <a:rPr lang="it-IT" sz="2800" dirty="0">
                <a:latin typeface="Calibri"/>
                <a:cs typeface="Calibri"/>
              </a:rPr>
              <a:t>D’orate accarpionate 104, con foglie di lauro sopra, parte </a:t>
            </a:r>
            <a:r>
              <a:rPr lang="it-IT" sz="2800" dirty="0" smtClean="0">
                <a:latin typeface="Calibri"/>
                <a:cs typeface="Calibri"/>
              </a:rPr>
              <a:t>dorate</a:t>
            </a:r>
          </a:p>
          <a:p>
            <a:endParaRPr lang="it-IT" sz="2800" dirty="0">
              <a:latin typeface="Calibri"/>
              <a:cs typeface="Calibri"/>
            </a:endParaRPr>
          </a:p>
          <a:p>
            <a:endParaRPr lang="it-IT" sz="2000" dirty="0" smtClean="0">
              <a:latin typeface="Calibri"/>
              <a:cs typeface="Calibri"/>
            </a:endParaRPr>
          </a:p>
          <a:p>
            <a:endParaRPr lang="it-IT" sz="2000" dirty="0" smtClean="0">
              <a:latin typeface="Calibri"/>
              <a:cs typeface="Calibri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86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xmlns="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Pasta su un piano">
            <a:extLst>
              <a:ext uri="{FF2B5EF4-FFF2-40B4-BE49-F238E27FC236}">
                <a16:creationId xmlns:a16="http://schemas.microsoft.com/office/drawing/2014/main" xmlns="" id="{DDD81C55-540E-0F0B-A122-3111C5935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r="20635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9B296B9-C5A5-4E4F-9B60-C907B5F14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D0300FD3-5AF1-6305-15FA-9078072672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/>
          <p:cNvSpPr/>
          <p:nvPr/>
        </p:nvSpPr>
        <p:spPr>
          <a:xfrm>
            <a:off x="106947" y="1310105"/>
            <a:ext cx="5911298" cy="5118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b="0" i="0" u="none" strike="noStrike" baseline="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b="1" i="0" u="none" strike="noStrike" baseline="0" dirty="0" err="1"/>
              <a:t>Piglia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tre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scutelle</a:t>
            </a:r>
            <a:r>
              <a:rPr lang="en-US" sz="2400" b="0" i="0" u="none" strike="noStrike" baseline="0" dirty="0"/>
              <a:t> di farina </a:t>
            </a:r>
            <a:r>
              <a:rPr lang="en-US" sz="2400" b="0" i="0" u="none" strike="noStrike" baseline="0" dirty="0" err="1"/>
              <a:t>bianca</a:t>
            </a:r>
            <a:r>
              <a:rPr lang="en-US" sz="2400" b="0" i="0" u="none" strike="noStrike" baseline="0" dirty="0"/>
              <a:t>, e </a:t>
            </a:r>
            <a:r>
              <a:rPr lang="en-US" sz="2400" b="0" i="0" u="none" strike="noStrike" baseline="0" dirty="0" err="1"/>
              <a:t>uova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tre</a:t>
            </a:r>
            <a:r>
              <a:rPr lang="en-US" sz="2400" b="0" i="0" u="none" strike="noStrike" baseline="0" dirty="0"/>
              <a:t>, e fa la </a:t>
            </a:r>
            <a:r>
              <a:rPr lang="en-US" sz="2400" b="0" i="0" u="none" strike="noStrike" baseline="0" dirty="0" err="1"/>
              <a:t>tua</a:t>
            </a:r>
            <a:r>
              <a:rPr lang="en-US" sz="2400" b="0" i="0" u="none" strike="noStrike" baseline="0" dirty="0"/>
              <a:t> pasta un poco molle. </a:t>
            </a:r>
            <a:r>
              <a:rPr lang="en-US" sz="2400" b="0" i="0" u="sng" strike="noStrike" baseline="0" dirty="0"/>
              <a:t>E poi </a:t>
            </a:r>
            <a:r>
              <a:rPr lang="en-US" sz="2400" b="0" i="0" u="none" strike="noStrike" baseline="0" dirty="0" err="1"/>
              <a:t>tira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una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spoglia</a:t>
            </a:r>
            <a:r>
              <a:rPr lang="en-US" sz="2400" b="0" i="0" u="none" strike="noStrike" baseline="0" dirty="0"/>
              <a:t> longa e stretta e </a:t>
            </a:r>
            <a:r>
              <a:rPr lang="en-US" sz="2400" b="0" i="0" u="none" strike="noStrike" baseline="0" dirty="0" err="1"/>
              <a:t>sotille</a:t>
            </a:r>
            <a:r>
              <a:rPr lang="en-US" sz="2400" b="0" i="0" u="none" strike="noStrike" baseline="0" dirty="0"/>
              <a:t> fin </a:t>
            </a:r>
            <a:r>
              <a:rPr lang="en-US" sz="2400" b="0" i="0" u="none" strike="noStrike" baseline="0" dirty="0" err="1"/>
              <a:t>che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puoi</a:t>
            </a:r>
            <a:r>
              <a:rPr lang="en-US" sz="2400" b="0" i="0" u="sng" strike="noStrike" baseline="0" dirty="0"/>
              <a:t>, e poi </a:t>
            </a:r>
            <a:r>
              <a:rPr lang="en-US" sz="2400" b="1" i="0" u="none" strike="noStrike" baseline="0" dirty="0" err="1"/>
              <a:t>tira</a:t>
            </a:r>
            <a:r>
              <a:rPr lang="en-US" sz="2400" b="0" i="0" u="none" strike="noStrike" baseline="0" dirty="0"/>
              <a:t> la </a:t>
            </a:r>
            <a:r>
              <a:rPr lang="en-US" sz="2400" b="0" i="0" u="none" strike="noStrike" baseline="0" dirty="0" err="1"/>
              <a:t>detta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spoglia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tu</a:t>
            </a:r>
            <a:r>
              <a:rPr lang="en-US" sz="2400" b="0" i="0" u="none" strike="noStrike" baseline="0" dirty="0"/>
              <a:t> e uno </a:t>
            </a:r>
            <a:r>
              <a:rPr lang="en-US" sz="2400" b="0" i="0" u="none" strike="noStrike" baseline="0" dirty="0" err="1"/>
              <a:t>compagno</a:t>
            </a:r>
            <a:r>
              <a:rPr lang="en-US" sz="2400" b="0" i="0" u="none" strike="noStrike" baseline="0" dirty="0"/>
              <a:t>, tanto </a:t>
            </a:r>
            <a:r>
              <a:rPr lang="en-US" sz="2400" b="0" i="0" u="none" strike="noStrike" baseline="0" dirty="0" err="1"/>
              <a:t>che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venga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sotille</a:t>
            </a:r>
            <a:r>
              <a:rPr lang="en-US" sz="2400" b="0" i="0" u="none" strike="noStrike" baseline="0" dirty="0"/>
              <a:t> come carta, e </a:t>
            </a:r>
            <a:r>
              <a:rPr lang="en-US" sz="2400" b="0" i="0" u="none" strike="noStrike" baseline="0" dirty="0" err="1"/>
              <a:t>lasciala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seccare</a:t>
            </a:r>
            <a:r>
              <a:rPr lang="en-US" sz="2400" b="0" i="0" u="none" strike="noStrike" baseline="0" dirty="0"/>
              <a:t>. </a:t>
            </a:r>
            <a:r>
              <a:rPr lang="en-US" sz="2400" b="0" i="0" u="sng" strike="noStrike" baseline="0" dirty="0"/>
              <a:t>Poi </a:t>
            </a:r>
            <a:r>
              <a:rPr lang="en-US" sz="2400" b="1" i="0" u="none" strike="noStrike" baseline="0" dirty="0" err="1"/>
              <a:t>piglia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buon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brodo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grasso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che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boglia</a:t>
            </a:r>
            <a:r>
              <a:rPr lang="en-US" sz="2400" b="0" i="0" u="none" strike="noStrike" baseline="0" dirty="0"/>
              <a:t> e </a:t>
            </a:r>
            <a:r>
              <a:rPr lang="en-US" sz="2400" b="0" i="0" u="none" strike="noStrike" baseline="0" dirty="0" err="1"/>
              <a:t>gettale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dentro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dette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lasagne</a:t>
            </a:r>
            <a:r>
              <a:rPr lang="en-US" sz="2400" b="0" i="0" u="none" strike="noStrike" baseline="0" dirty="0"/>
              <a:t>, e </a:t>
            </a:r>
            <a:r>
              <a:rPr lang="en-US" sz="2400" b="0" i="0" u="none" strike="noStrike" baseline="0" dirty="0" err="1"/>
              <a:t>falle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cuocere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adaggio</a:t>
            </a:r>
            <a:r>
              <a:rPr lang="en-US" sz="2400" b="0" i="0" u="none" strike="noStrike" baseline="0" dirty="0"/>
              <a:t>. E come </a:t>
            </a:r>
            <a:r>
              <a:rPr lang="en-US" sz="2400" b="0" i="0" u="none" strike="noStrike" baseline="0" dirty="0" err="1"/>
              <a:t>serano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cotte</a:t>
            </a:r>
            <a:r>
              <a:rPr lang="en-US" sz="2400" b="0" i="0" u="none" strike="noStrike" baseline="0" dirty="0"/>
              <a:t> le </a:t>
            </a:r>
            <a:r>
              <a:rPr lang="en-US" sz="2400" b="0" i="0" u="none" strike="noStrike" baseline="0" dirty="0" err="1"/>
              <a:t>imbandirai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nei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piatti</a:t>
            </a:r>
            <a:r>
              <a:rPr lang="en-US" sz="2400" b="0" i="0" u="none" strike="noStrike" baseline="0" dirty="0"/>
              <a:t> con </a:t>
            </a:r>
            <a:r>
              <a:rPr lang="en-US" sz="2400" b="0" i="0" u="none" strike="noStrike" baseline="0" dirty="0" err="1"/>
              <a:t>formaggio</a:t>
            </a:r>
            <a:r>
              <a:rPr lang="en-US" sz="2400" b="0" i="0" u="none" strike="noStrike" baseline="0" dirty="0"/>
              <a:t> sopra. </a:t>
            </a:r>
            <a:r>
              <a:rPr lang="en-US" sz="2400" b="0" i="0" u="none" strike="noStrike" baseline="0" dirty="0" err="1"/>
              <a:t>Così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potrai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coprire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capponi</a:t>
            </a:r>
            <a:r>
              <a:rPr lang="en-US" sz="2400" b="0" i="0" u="none" strike="noStrike" baseline="0" dirty="0"/>
              <a:t> o </a:t>
            </a:r>
            <a:r>
              <a:rPr lang="en-US" sz="2400" b="0" i="0" u="none" strike="noStrike" baseline="0" dirty="0" err="1"/>
              <a:t>anadre</a:t>
            </a:r>
            <a:r>
              <a:rPr lang="en-US" sz="2400" b="0" i="0" u="none" strike="noStrike" baseline="0" dirty="0"/>
              <a:t> o </a:t>
            </a:r>
            <a:r>
              <a:rPr lang="en-US" sz="2400" b="0" i="0" u="none" strike="noStrike" baseline="0" dirty="0" err="1"/>
              <a:t>altro</a:t>
            </a:r>
            <a:r>
              <a:rPr lang="en-US" sz="2400" b="0" i="0" u="none" strike="noStrike" baseline="0" dirty="0"/>
              <a:t>, come </a:t>
            </a:r>
            <a:r>
              <a:rPr lang="en-US" sz="2400" b="0" i="0" u="none" strike="noStrike" baseline="0" dirty="0" err="1"/>
              <a:t>ti</a:t>
            </a:r>
            <a:r>
              <a:rPr lang="en-US" sz="2400" b="0" i="0" u="none" strike="noStrike" baseline="0" dirty="0"/>
              <a:t> pare. Il </a:t>
            </a:r>
            <a:r>
              <a:rPr lang="en-US" sz="2400" b="0" i="0" u="none" strike="noStrike" baseline="0" dirty="0" err="1"/>
              <a:t>zuccaro</a:t>
            </a:r>
            <a:r>
              <a:rPr lang="en-US" sz="2400" b="0" i="0" u="none" strike="noStrike" baseline="0" dirty="0"/>
              <a:t> e la canella, </a:t>
            </a:r>
            <a:r>
              <a:rPr lang="en-US" sz="2400" b="0" i="0" u="none" strike="noStrike" baseline="0" dirty="0" err="1"/>
              <a:t>volendogliene</a:t>
            </a:r>
            <a:r>
              <a:rPr lang="en-US" sz="2400" b="0" i="0" u="none" strike="noStrike" baseline="0" dirty="0"/>
              <a:t> sopra, non li </a:t>
            </a:r>
            <a:r>
              <a:rPr lang="en-US" sz="2400" b="0" i="0" u="none" strike="noStrike" baseline="0" dirty="0" err="1"/>
              <a:t>disdiranno</a:t>
            </a:r>
            <a:r>
              <a:rPr lang="en-US" sz="2400" b="0" i="0" u="none" strike="noStrike" baseline="0" dirty="0"/>
              <a:t>. Le tagliatelle, </a:t>
            </a:r>
            <a:r>
              <a:rPr lang="en-US" sz="2400" b="0" i="0" u="none" strike="noStrike" baseline="0" dirty="0" err="1"/>
              <a:t>fatta</a:t>
            </a:r>
            <a:r>
              <a:rPr lang="en-US" sz="2400" b="0" i="0" u="none" strike="noStrike" baseline="0" dirty="0"/>
              <a:t> la </a:t>
            </a:r>
            <a:r>
              <a:rPr lang="en-US" sz="2400" b="0" i="0" u="none" strike="noStrike" baseline="0" dirty="0" err="1"/>
              <a:t>spoglia</a:t>
            </a:r>
            <a:r>
              <a:rPr lang="en-US" sz="2400" b="0" i="0" u="none" strike="noStrike" baseline="0" dirty="0"/>
              <a:t>, </a:t>
            </a:r>
            <a:r>
              <a:rPr lang="en-US" sz="2400" b="0" i="0" u="none" strike="noStrike" baseline="0" dirty="0" err="1"/>
              <a:t>inrotellerai</a:t>
            </a:r>
            <a:r>
              <a:rPr lang="en-US" sz="2400" b="0" i="0" u="none" strike="noStrike" baseline="0" dirty="0"/>
              <a:t> </a:t>
            </a:r>
            <a:r>
              <a:rPr lang="en-US" sz="2400" b="0" i="0" u="none" strike="noStrike" baseline="0" dirty="0" err="1"/>
              <a:t>intorno</a:t>
            </a:r>
            <a:r>
              <a:rPr lang="en-US" sz="2400" b="0" i="0" u="none" strike="noStrike" baseline="0" dirty="0"/>
              <a:t> al </a:t>
            </a:r>
            <a:r>
              <a:rPr lang="en-US" sz="2400" b="0" i="0" u="none" strike="noStrike" baseline="0" dirty="0" err="1"/>
              <a:t>lesgnaturo</a:t>
            </a:r>
            <a:r>
              <a:rPr lang="en-US" sz="2400" b="0" i="0" u="none" strike="noStrike" baseline="0" dirty="0"/>
              <a:t>, e poi </a:t>
            </a:r>
            <a:r>
              <a:rPr lang="en-US" sz="2400" b="0" i="0" u="none" strike="noStrike" baseline="0" dirty="0" err="1"/>
              <a:t>cavato</a:t>
            </a:r>
            <a:r>
              <a:rPr lang="en-US" sz="2400" b="0" i="0" u="none" strike="noStrike" baseline="0" dirty="0"/>
              <a:t> il </a:t>
            </a:r>
            <a:r>
              <a:rPr lang="en-US" sz="2400" b="0" i="0" u="none" strike="noStrike" baseline="0" dirty="0" err="1"/>
              <a:t>lesgnaturo</a:t>
            </a:r>
            <a:r>
              <a:rPr lang="en-US" sz="2400" b="0" i="0" u="none" strike="noStrike" baseline="0" dirty="0"/>
              <a:t>, </a:t>
            </a:r>
            <a:r>
              <a:rPr lang="en-US" sz="2400" b="1" i="0" u="none" strike="noStrike" baseline="0" dirty="0"/>
              <a:t>le </a:t>
            </a:r>
            <a:r>
              <a:rPr lang="en-US" sz="2400" b="1" i="0" u="none" strike="noStrike" baseline="0" dirty="0" err="1"/>
              <a:t>tagli</a:t>
            </a:r>
            <a:r>
              <a:rPr lang="en-US" sz="2400" b="1" i="1" u="none" strike="noStrike" baseline="0" dirty="0" err="1"/>
              <a:t>a</a:t>
            </a:r>
            <a:r>
              <a:rPr lang="en-US" sz="2400" b="1" i="0" u="none" strike="noStrike" baseline="0" dirty="0" err="1"/>
              <a:t>rai</a:t>
            </a:r>
            <a:r>
              <a:rPr lang="en-US" sz="2400" b="1" i="0" u="none" strike="noStrike" baseline="0" dirty="0"/>
              <a:t> </a:t>
            </a:r>
            <a:r>
              <a:rPr lang="en-US" sz="2400" b="0" i="0" u="none" strike="noStrike" baseline="0" dirty="0"/>
              <a:t> minute e le </a:t>
            </a:r>
            <a:r>
              <a:rPr lang="en-US" sz="2400" b="0" i="0" u="none" strike="noStrike" baseline="0" dirty="0" err="1"/>
              <a:t>cuocerai</a:t>
            </a:r>
            <a:r>
              <a:rPr lang="en-US" sz="2400" b="0" i="0" u="none" strike="noStrike" baseline="0" dirty="0"/>
              <a:t>. 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8029F4AD-6E1F-249D-C201-E4040F12E14A}"/>
              </a:ext>
            </a:extLst>
          </p:cNvPr>
          <p:cNvSpPr txBox="1"/>
          <p:nvPr/>
        </p:nvSpPr>
        <p:spPr>
          <a:xfrm>
            <a:off x="529513" y="598934"/>
            <a:ext cx="477027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0" u="none" strike="noStrike" baseline="0" dirty="0"/>
              <a:t>A FARE </a:t>
            </a:r>
            <a:r>
              <a:rPr lang="en-US" sz="1800" b="0" i="0" u="none" strike="noStrike" baseline="0" dirty="0"/>
              <a:t>DIECI PIATTI DI LASAGNUOLE, OVERO TAGLIATELLE TIRATE.</a:t>
            </a:r>
          </a:p>
        </p:txBody>
      </p:sp>
    </p:spTree>
    <p:extLst>
      <p:ext uri="{BB962C8B-B14F-4D97-AF65-F5344CB8AC3E}">
        <p14:creationId xmlns:p14="http://schemas.microsoft.com/office/powerpoint/2010/main" val="2217535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0981" y="949039"/>
            <a:ext cx="11176000" cy="6144491"/>
          </a:xfrm>
        </p:spPr>
        <p:txBody>
          <a:bodyPr/>
          <a:lstStyle/>
          <a:p>
            <a:pPr algn="just"/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tipo </a:t>
            </a:r>
            <a:r>
              <a:rPr lang="it-IT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suffissato </a:t>
            </a:r>
            <a:r>
              <a:rPr lang="it-IT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-</a:t>
            </a:r>
            <a:r>
              <a:rPr lang="it-IT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</a:t>
            </a:r>
            <a:r>
              <a:rPr lang="it-IT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-</a:t>
            </a:r>
            <a:r>
              <a:rPr lang="it-IT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it-I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crostata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mandorlata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peverada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4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porrata</a:t>
            </a:r>
            <a:endParaRPr lang="it-IT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l’uso di derivati e alterati </a:t>
            </a:r>
            <a:r>
              <a:rPr lang="it-I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brodetto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cialdello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metadella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morsellini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scodella, tortelli e tortellini</a:t>
            </a:r>
            <a:endParaRPr lang="it-IT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sintagmi </a:t>
            </a:r>
            <a:r>
              <a:rPr lang="it-IT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tipo </a:t>
            </a:r>
            <a:r>
              <a:rPr lang="it-IT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it-IT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</a:t>
            </a:r>
            <a:r>
              <a:rPr lang="it-IT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alla </a:t>
            </a:r>
            <a:r>
              <a:rPr lang="it-IT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’: </a:t>
            </a:r>
            <a:r>
              <a:rPr lang="it-IT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salsa 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it-IT" sz="24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franzesa</a:t>
            </a:r>
            <a:r>
              <a:rPr lang="it-I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risotto alla marinara</a:t>
            </a:r>
          </a:p>
          <a:p>
            <a:pPr algn="just"/>
            <a:endParaRPr lang="it-IT" sz="24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sintagmi con ellissi dell’aggettivo o del participio:</a:t>
            </a:r>
            <a:r>
              <a:rPr lang="it-I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crostata 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[sott.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farcita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d’anguille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frittelle 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[sott.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composte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2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battuto</a:t>
            </a:r>
            <a:endParaRPr lang="it-IT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tendenza </a:t>
            </a:r>
            <a:r>
              <a:rPr lang="it-IT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coniare nuove espressioni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che si traduce in: (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.1) processi metaforici per tipi diversi di pane e pasta: 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vermicelli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(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.2) passaggi metonimici: </a:t>
            </a:r>
            <a:r>
              <a:rPr lang="it-IT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savore</a:t>
            </a:r>
            <a:r>
              <a:rPr lang="it-IT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nero</a:t>
            </a:r>
            <a:r>
              <a:rPr lang="it-I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(‘salsa nera</a:t>
            </a:r>
            <a:r>
              <a:rPr lang="it-I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’). </a:t>
            </a:r>
            <a:endParaRPr lang="it-IT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r">
              <a:buNone/>
            </a:pPr>
            <a:endParaRPr lang="it-IT" sz="2000" dirty="0"/>
          </a:p>
          <a:p>
            <a:pPr algn="just"/>
            <a:endParaRPr lang="it-IT" sz="2000" dirty="0"/>
          </a:p>
        </p:txBody>
      </p:sp>
      <p:sp>
        <p:nvSpPr>
          <p:cNvPr id="2" name="Rettangolo 1"/>
          <p:cNvSpPr/>
          <p:nvPr/>
        </p:nvSpPr>
        <p:spPr>
          <a:xfrm>
            <a:off x="2947141" y="208925"/>
            <a:ext cx="641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smtClean="0">
                <a:solidFill>
                  <a:srgbClr val="008000"/>
                </a:solidFill>
              </a:rPr>
              <a:t>LA LINGUA DEL CIBO COME LINGUAGGIO </a:t>
            </a:r>
            <a:r>
              <a:rPr lang="it-IT" b="1" dirty="0">
                <a:solidFill>
                  <a:srgbClr val="008000"/>
                </a:solidFill>
              </a:rPr>
              <a:t>SETTORIALE</a:t>
            </a:r>
          </a:p>
        </p:txBody>
      </p:sp>
    </p:spTree>
    <p:extLst>
      <p:ext uri="{BB962C8B-B14F-4D97-AF65-F5344CB8AC3E}">
        <p14:creationId xmlns:p14="http://schemas.microsoft.com/office/powerpoint/2010/main" val="246263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5324163-D2AE-FA49-A5C5-B990EA1D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 b="857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3C24E425-25C3-974C-9BF6-A53502D532C6}"/>
              </a:ext>
            </a:extLst>
          </p:cNvPr>
          <p:cNvSpPr/>
          <p:nvPr/>
        </p:nvSpPr>
        <p:spPr>
          <a:xfrm>
            <a:off x="0" y="5500484"/>
            <a:ext cx="12192000" cy="1077218"/>
          </a:xfrm>
          <a:prstGeom prst="rect">
            <a:avLst/>
          </a:prstGeom>
          <a:solidFill>
            <a:srgbClr val="0070C0">
              <a:alpha val="2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haroni" panose="02010803020104030203" pitchFamily="2" charset="-79"/>
              </a:rPr>
              <a:t> 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687032DE-C348-A190-5464-27D4DC49685A}"/>
              </a:ext>
            </a:extLst>
          </p:cNvPr>
          <p:cNvSpPr txBox="1"/>
          <p:nvPr/>
        </p:nvSpPr>
        <p:spPr>
          <a:xfrm>
            <a:off x="0" y="1951268"/>
            <a:ext cx="492656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4800" b="1" dirty="0" smtClean="0">
                <a:solidFill>
                  <a:srgbClr val="0070C0"/>
                </a:solidFill>
              </a:rPr>
              <a:t>l’unità </a:t>
            </a:r>
            <a:r>
              <a:rPr lang="it-IT" sz="4800" b="1" dirty="0">
                <a:solidFill>
                  <a:srgbClr val="0070C0"/>
                </a:solidFill>
              </a:rPr>
              <a:t>nella </a:t>
            </a:r>
            <a:r>
              <a:rPr lang="it-IT" sz="4800" b="1" dirty="0" smtClean="0">
                <a:solidFill>
                  <a:srgbClr val="0070C0"/>
                </a:solidFill>
              </a:rPr>
              <a:t>molteplicità</a:t>
            </a:r>
            <a:endParaRPr lang="it-IT" b="1" dirty="0">
              <a:solidFill>
                <a:srgbClr val="0070C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1B2233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0" name="Immagine 9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xmlns="" id="{54A8B200-A692-2B0D-16C5-31CCD4FC5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477" y="5524153"/>
            <a:ext cx="1053549" cy="105354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4AE8D5B1-E91A-35D2-CF25-B49FDF1E3103}"/>
              </a:ext>
            </a:extLst>
          </p:cNvPr>
          <p:cNvSpPr txBox="1"/>
          <p:nvPr/>
        </p:nvSpPr>
        <p:spPr>
          <a:xfrm rot="5400000">
            <a:off x="11311470" y="1510083"/>
            <a:ext cx="15071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Grafica: Simone Staffieri</a:t>
            </a:r>
          </a:p>
        </p:txBody>
      </p:sp>
    </p:spTree>
    <p:extLst>
      <p:ext uri="{BB962C8B-B14F-4D97-AF65-F5344CB8AC3E}">
        <p14:creationId xmlns:p14="http://schemas.microsoft.com/office/powerpoint/2010/main" val="2064235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19">
            <a:extLst>
              <a:ext uri="{FF2B5EF4-FFF2-40B4-BE49-F238E27FC236}">
                <a16:creationId xmlns=""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Schermata 2022-12-30 alle 11.05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07" y="16075"/>
            <a:ext cx="10267293" cy="6858000"/>
          </a:xfrm>
          <a:prstGeom prst="rect">
            <a:avLst/>
          </a:prstGeom>
          <a:ln w="317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 descr="Schermata 2022-12-30 alle 11.11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78256" cy="5155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185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Copia di DANTE ALIGHIERI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2" r="6958" b="10948"/>
          <a:stretch/>
        </p:blipFill>
        <p:spPr>
          <a:xfrm>
            <a:off x="271463" y="227922"/>
            <a:ext cx="5655599" cy="6153885"/>
          </a:xfrm>
        </p:spPr>
      </p:pic>
      <p:pic>
        <p:nvPicPr>
          <p:cNvPr id="3" name="Immagine 2" descr="Schermata 2022-12-19 alle 16.29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58" y="0"/>
            <a:ext cx="4998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7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magine 1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5" y="3553388"/>
            <a:ext cx="4343808" cy="32077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  <a:softEdge rad="63500"/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Rettangolo 1"/>
          <p:cNvSpPr/>
          <p:nvPr/>
        </p:nvSpPr>
        <p:spPr>
          <a:xfrm>
            <a:off x="496555" y="267399"/>
            <a:ext cx="50888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0000FF"/>
                </a:solidFill>
                <a:latin typeface="Elephant" panose="02020904090505020303" pitchFamily="18" charset="0"/>
              </a:rPr>
              <a:t>I dolci di Carnevale</a:t>
            </a:r>
          </a:p>
          <a:p>
            <a:pPr algn="just"/>
            <a:r>
              <a:rPr lang="it-IT" sz="3200" b="1" dirty="0" smtClean="0">
                <a:solidFill>
                  <a:srgbClr val="0000FF"/>
                </a:solidFill>
                <a:latin typeface="Elephant" panose="02020904090505020303" pitchFamily="18" charset="0"/>
              </a:rPr>
              <a:t>sono chiamati </a:t>
            </a:r>
            <a:r>
              <a:rPr lang="mr-IN" sz="3200" b="1" dirty="0" smtClean="0">
                <a:solidFill>
                  <a:srgbClr val="0000FF"/>
                </a:solidFill>
                <a:latin typeface="Elephant" panose="02020904090505020303" pitchFamily="18" charset="0"/>
              </a:rPr>
              <a:t>…</a:t>
            </a:r>
            <a:endParaRPr lang="it-IT" sz="3200" b="1" dirty="0">
              <a:solidFill>
                <a:srgbClr val="0000FF"/>
              </a:solidFill>
              <a:latin typeface="Elephant" panose="02020904090505020303" pitchFamily="18" charset="0"/>
            </a:endParaRPr>
          </a:p>
          <a:p>
            <a:pPr algn="just"/>
            <a:endParaRPr lang="it-IT" sz="3200" dirty="0" smtClean="0">
              <a:solidFill>
                <a:schemeClr val="accent5">
                  <a:lumMod val="75000"/>
                </a:schemeClr>
              </a:solidFill>
              <a:latin typeface="Elephant" panose="02020904090505020303" pitchFamily="18" charset="0"/>
            </a:endParaRPr>
          </a:p>
          <a:p>
            <a:pPr algn="just"/>
            <a:r>
              <a:rPr lang="it-IT" sz="3200" b="1" dirty="0">
                <a:solidFill>
                  <a:srgbClr val="0000FF"/>
                </a:solidFill>
                <a:latin typeface="Elephant" panose="02020904090505020303" pitchFamily="18" charset="0"/>
              </a:rPr>
              <a:t>g</a:t>
            </a:r>
            <a:r>
              <a:rPr lang="it-IT" sz="3200" b="1" dirty="0" smtClean="0">
                <a:solidFill>
                  <a:srgbClr val="0000FF"/>
                </a:solidFill>
                <a:latin typeface="Elephant" panose="02020904090505020303" pitchFamily="18" charset="0"/>
              </a:rPr>
              <a:t>rande è la presenza dei </a:t>
            </a:r>
            <a:r>
              <a:rPr lang="it-IT" sz="3200" b="1" i="1" dirty="0" smtClean="0">
                <a:solidFill>
                  <a:srgbClr val="0000FF"/>
                </a:solidFill>
                <a:latin typeface="Elephant" panose="02020904090505020303" pitchFamily="18" charset="0"/>
              </a:rPr>
              <a:t>geosinonimi </a:t>
            </a:r>
            <a:endParaRPr lang="it-IT" sz="3200" b="1" i="1" dirty="0">
              <a:solidFill>
                <a:srgbClr val="0000FF"/>
              </a:solidFill>
              <a:latin typeface="Elephant" panose="020209040905050203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43" y="403428"/>
            <a:ext cx="5055495" cy="6367241"/>
          </a:xfrm>
          <a:prstGeom prst="rect">
            <a:avLst/>
          </a:prstGeom>
        </p:spPr>
      </p:pic>
      <p:cxnSp>
        <p:nvCxnSpPr>
          <p:cNvPr id="9" name="Connettore diritto 8"/>
          <p:cNvCxnSpPr/>
          <p:nvPr/>
        </p:nvCxnSpPr>
        <p:spPr>
          <a:xfrm flipH="1">
            <a:off x="6243792" y="2348014"/>
            <a:ext cx="454547" cy="751674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 flipH="1">
            <a:off x="7191912" y="3587047"/>
            <a:ext cx="59965" cy="669564"/>
          </a:xfrm>
          <a:prstGeom prst="line">
            <a:avLst/>
          </a:prstGeom>
          <a:ln>
            <a:solidFill>
              <a:schemeClr val="accent6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 flipH="1">
            <a:off x="7619051" y="2666751"/>
            <a:ext cx="769732" cy="122960"/>
          </a:xfrm>
          <a:prstGeom prst="line">
            <a:avLst/>
          </a:prstGeom>
          <a:ln>
            <a:solidFill>
              <a:schemeClr val="accent6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6760398" y="283217"/>
            <a:ext cx="1972399" cy="1023295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 flipH="1" flipV="1">
            <a:off x="7746598" y="6174772"/>
            <a:ext cx="1054604" cy="143837"/>
          </a:xfrm>
          <a:prstGeom prst="line">
            <a:avLst/>
          </a:prstGeom>
          <a:ln>
            <a:solidFill>
              <a:schemeClr val="accent6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 flipH="1" flipV="1">
            <a:off x="8838607" y="5489466"/>
            <a:ext cx="321791" cy="717084"/>
          </a:xfrm>
          <a:prstGeom prst="line">
            <a:avLst/>
          </a:prstGeom>
          <a:ln>
            <a:solidFill>
              <a:schemeClr val="accent6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>
          <a:xfrm flipH="1">
            <a:off x="9085618" y="4123391"/>
            <a:ext cx="1050903" cy="1581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 flipH="1">
            <a:off x="4805345" y="2070515"/>
            <a:ext cx="701364" cy="53279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 flipH="1">
            <a:off x="7004747" y="2043547"/>
            <a:ext cx="885807" cy="26968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>
            <a:off x="6312189" y="541941"/>
            <a:ext cx="376508" cy="1159814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5208188" y="2919033"/>
            <a:ext cx="117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CENCI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6522824" y="4123391"/>
            <a:ext cx="1398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FRAPPE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7876631" y="1803317"/>
            <a:ext cx="1709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SFRAPPOLE</a:t>
            </a:r>
          </a:p>
        </p:txBody>
      </p:sp>
      <p:cxnSp>
        <p:nvCxnSpPr>
          <p:cNvPr id="44" name="Connettore diritto 43"/>
          <p:cNvCxnSpPr/>
          <p:nvPr/>
        </p:nvCxnSpPr>
        <p:spPr>
          <a:xfrm flipH="1" flipV="1">
            <a:off x="6914566" y="1480653"/>
            <a:ext cx="1056711" cy="71242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7954735" y="1386831"/>
            <a:ext cx="110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GALANI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4339298" y="2581624"/>
            <a:ext cx="1011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BUGIE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5383599" y="135914"/>
            <a:ext cx="1619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LATTUGHE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8449365" y="2504821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SFRAPPE</a:t>
            </a:r>
          </a:p>
        </p:txBody>
      </p:sp>
      <p:cxnSp>
        <p:nvCxnSpPr>
          <p:cNvPr id="57" name="Connettore diritto 56"/>
          <p:cNvCxnSpPr>
            <a:stCxn id="91" idx="0"/>
          </p:cNvCxnSpPr>
          <p:nvPr/>
        </p:nvCxnSpPr>
        <p:spPr>
          <a:xfrm flipH="1" flipV="1">
            <a:off x="5506710" y="4517146"/>
            <a:ext cx="231571" cy="998945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1" name="CasellaDiTesto 60"/>
          <p:cNvSpPr txBox="1"/>
          <p:nvPr/>
        </p:nvSpPr>
        <p:spPr>
          <a:xfrm>
            <a:off x="8589111" y="56264"/>
            <a:ext cx="1548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GROSTOLI</a:t>
            </a:r>
          </a:p>
        </p:txBody>
      </p:sp>
      <p:cxnSp>
        <p:nvCxnSpPr>
          <p:cNvPr id="62" name="Connettore diritto 61"/>
          <p:cNvCxnSpPr/>
          <p:nvPr/>
        </p:nvCxnSpPr>
        <p:spPr>
          <a:xfrm flipH="1">
            <a:off x="4609385" y="1837784"/>
            <a:ext cx="1803161" cy="1842488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1604305" y="3540908"/>
            <a:ext cx="399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CHIACCHIERE DELLE MONACHE</a:t>
            </a:r>
          </a:p>
        </p:txBody>
      </p:sp>
      <p:cxnSp>
        <p:nvCxnSpPr>
          <p:cNvPr id="69" name="Connettore diritto 68"/>
          <p:cNvCxnSpPr/>
          <p:nvPr/>
        </p:nvCxnSpPr>
        <p:spPr>
          <a:xfrm>
            <a:off x="3687640" y="1511343"/>
            <a:ext cx="1586043" cy="72991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CasellaDiTesto 71"/>
          <p:cNvSpPr txBox="1"/>
          <p:nvPr/>
        </p:nvSpPr>
        <p:spPr>
          <a:xfrm>
            <a:off x="1861853" y="1332423"/>
            <a:ext cx="18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CHIACCHIERE</a:t>
            </a:r>
          </a:p>
        </p:txBody>
      </p:sp>
      <p:cxnSp>
        <p:nvCxnSpPr>
          <p:cNvPr id="73" name="Connettore diritto 72"/>
          <p:cNvCxnSpPr/>
          <p:nvPr/>
        </p:nvCxnSpPr>
        <p:spPr>
          <a:xfrm flipH="1">
            <a:off x="7663341" y="3220614"/>
            <a:ext cx="2597515" cy="72255"/>
          </a:xfrm>
          <a:prstGeom prst="line">
            <a:avLst/>
          </a:prstGeom>
          <a:ln>
            <a:solidFill>
              <a:schemeClr val="accent6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10196136" y="3035946"/>
            <a:ext cx="164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FREGNACCE</a:t>
            </a:r>
          </a:p>
        </p:txBody>
      </p:sp>
      <p:cxnSp>
        <p:nvCxnSpPr>
          <p:cNvPr id="76" name="Connettore diritto 75"/>
          <p:cNvCxnSpPr>
            <a:stCxn id="72" idx="3"/>
          </p:cNvCxnSpPr>
          <p:nvPr/>
        </p:nvCxnSpPr>
        <p:spPr>
          <a:xfrm flipV="1">
            <a:off x="3726704" y="1276801"/>
            <a:ext cx="2369296" cy="240288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CasellaDiTesto 79"/>
          <p:cNvSpPr txBox="1"/>
          <p:nvPr/>
        </p:nvSpPr>
        <p:spPr>
          <a:xfrm>
            <a:off x="10136521" y="3909942"/>
            <a:ext cx="132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SFOGLIE</a:t>
            </a:r>
          </a:p>
        </p:txBody>
      </p:sp>
      <p:cxnSp>
        <p:nvCxnSpPr>
          <p:cNvPr id="81" name="Connettore diritto 80"/>
          <p:cNvCxnSpPr/>
          <p:nvPr/>
        </p:nvCxnSpPr>
        <p:spPr>
          <a:xfrm flipV="1">
            <a:off x="6558511" y="2698826"/>
            <a:ext cx="472432" cy="888223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CasellaDiTesto 88"/>
          <p:cNvSpPr txBox="1"/>
          <p:nvPr/>
        </p:nvSpPr>
        <p:spPr>
          <a:xfrm>
            <a:off x="5975614" y="3487969"/>
            <a:ext cx="11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FIOCCHI</a:t>
            </a:r>
          </a:p>
        </p:txBody>
      </p:sp>
      <p:sp>
        <p:nvSpPr>
          <p:cNvPr id="91" name="CasellaDiTesto 90"/>
          <p:cNvSpPr txBox="1"/>
          <p:nvPr/>
        </p:nvSpPr>
        <p:spPr>
          <a:xfrm>
            <a:off x="4820733" y="5516091"/>
            <a:ext cx="183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MERAVIGLIAS</a:t>
            </a:r>
          </a:p>
        </p:txBody>
      </p:sp>
      <p:sp>
        <p:nvSpPr>
          <p:cNvPr id="95" name="CasellaDiTesto 94"/>
          <p:cNvSpPr txBox="1"/>
          <p:nvPr/>
        </p:nvSpPr>
        <p:spPr>
          <a:xfrm>
            <a:off x="8754562" y="6169516"/>
            <a:ext cx="18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CHIACCHIERE</a:t>
            </a:r>
          </a:p>
        </p:txBody>
      </p:sp>
      <p:cxnSp>
        <p:nvCxnSpPr>
          <p:cNvPr id="98" name="Connettore diritto 97"/>
          <p:cNvCxnSpPr/>
          <p:nvPr/>
        </p:nvCxnSpPr>
        <p:spPr>
          <a:xfrm flipH="1" flipV="1">
            <a:off x="6818924" y="784763"/>
            <a:ext cx="1770187" cy="6232"/>
          </a:xfrm>
          <a:prstGeom prst="line">
            <a:avLst/>
          </a:prstGeom>
          <a:ln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CasellaDiTesto 101"/>
          <p:cNvSpPr txBox="1"/>
          <p:nvPr/>
        </p:nvSpPr>
        <p:spPr>
          <a:xfrm>
            <a:off x="8478087" y="68632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CROSTOLI</a:t>
            </a:r>
          </a:p>
        </p:txBody>
      </p:sp>
      <p:cxnSp>
        <p:nvCxnSpPr>
          <p:cNvPr id="103" name="Connettore diritto 102"/>
          <p:cNvCxnSpPr/>
          <p:nvPr/>
        </p:nvCxnSpPr>
        <p:spPr>
          <a:xfrm flipH="1" flipV="1">
            <a:off x="8801201" y="4400028"/>
            <a:ext cx="885667" cy="1673763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6" name="Connettore diritto 105"/>
          <p:cNvCxnSpPr/>
          <p:nvPr/>
        </p:nvCxnSpPr>
        <p:spPr>
          <a:xfrm flipH="1" flipV="1">
            <a:off x="8826939" y="5084166"/>
            <a:ext cx="1056711" cy="71242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CasellaDiTesto 106"/>
          <p:cNvSpPr txBox="1"/>
          <p:nvPr/>
        </p:nvSpPr>
        <p:spPr>
          <a:xfrm>
            <a:off x="9807249" y="4955492"/>
            <a:ext cx="121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GUANTI</a:t>
            </a:r>
          </a:p>
        </p:txBody>
      </p:sp>
      <p:cxnSp>
        <p:nvCxnSpPr>
          <p:cNvPr id="108" name="Connettore diritto 107"/>
          <p:cNvCxnSpPr/>
          <p:nvPr/>
        </p:nvCxnSpPr>
        <p:spPr>
          <a:xfrm flipH="1" flipV="1">
            <a:off x="8200189" y="4165786"/>
            <a:ext cx="1299993" cy="2003730"/>
          </a:xfrm>
          <a:prstGeom prst="line">
            <a:avLst/>
          </a:prstGeom>
          <a:ln>
            <a:solidFill>
              <a:schemeClr val="accent6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Connettore diritto 110"/>
          <p:cNvCxnSpPr/>
          <p:nvPr/>
        </p:nvCxnSpPr>
        <p:spPr>
          <a:xfrm flipH="1">
            <a:off x="7183343" y="1888835"/>
            <a:ext cx="3421296" cy="96239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3" name="CasellaDiTesto 112"/>
          <p:cNvSpPr txBox="1"/>
          <p:nvPr/>
        </p:nvSpPr>
        <p:spPr>
          <a:xfrm>
            <a:off x="10282249" y="1642587"/>
            <a:ext cx="2155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FRAPPE/SFRAPPOLE</a:t>
            </a:r>
          </a:p>
        </p:txBody>
      </p:sp>
    </p:spTree>
    <p:extLst>
      <p:ext uri="{BB962C8B-B14F-4D97-AF65-F5344CB8AC3E}">
        <p14:creationId xmlns:p14="http://schemas.microsoft.com/office/powerpoint/2010/main" val="37366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 thruBlk="1"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9A31D13-E184-46DF-8AD8-5550A60B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0758" y="1330820"/>
            <a:ext cx="4507173" cy="472744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it-IT" b="1" cap="small" dirty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it-IT" b="1" i="1" dirty="0">
                <a:solidFill>
                  <a:srgbClr val="0070C0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Maccheroni </a:t>
            </a:r>
            <a:r>
              <a:rPr lang="it-IT" b="1" i="1" dirty="0">
                <a:solidFill>
                  <a:srgbClr val="0070C0"/>
                </a:solidFill>
                <a:latin typeface="Elephant" panose="02020904090505020303" pitchFamily="18" charset="0"/>
                <a:cs typeface="Aharoni" panose="02010803020104030203" pitchFamily="2" charset="-79"/>
              </a:rPr>
              <a:t>(XIV sec.)</a:t>
            </a:r>
            <a:endParaRPr lang="it-IT" b="1" dirty="0">
              <a:solidFill>
                <a:srgbClr val="0070C0"/>
              </a:solidFill>
              <a:latin typeface="Elephant" panose="02020904090505020303" pitchFamily="18" charset="0"/>
            </a:endParaRPr>
          </a:p>
          <a:p>
            <a:pPr marL="0" indent="0" algn="ctr">
              <a:buNone/>
            </a:pPr>
            <a:r>
              <a:rPr lang="it-IT" b="1" i="1" dirty="0">
                <a:solidFill>
                  <a:srgbClr val="0070C0"/>
                </a:solidFill>
                <a:latin typeface="Elephant" panose="02020904090505020303" pitchFamily="18" charset="0"/>
                <a:cs typeface="Aharoni" panose="02010803020104030203" pitchFamily="2" charset="-79"/>
              </a:rPr>
              <a:t>Lasagne (1344)</a:t>
            </a:r>
          </a:p>
          <a:p>
            <a:pPr marL="0" indent="0" algn="ctr">
              <a:buNone/>
            </a:pPr>
            <a:r>
              <a:rPr lang="it-IT" b="1" i="1" dirty="0">
                <a:solidFill>
                  <a:srgbClr val="0070C0"/>
                </a:solidFill>
                <a:latin typeface="Elephant" panose="02020904090505020303" pitchFamily="18" charset="0"/>
                <a:cs typeface="Aharoni" panose="02010803020104030203" pitchFamily="2" charset="-79"/>
              </a:rPr>
              <a:t>Ravioli (XIV sec.)</a:t>
            </a:r>
          </a:p>
          <a:p>
            <a:pPr marL="0" indent="0" algn="ctr">
              <a:buNone/>
            </a:pPr>
            <a:r>
              <a:rPr lang="it-IT" b="1" i="1" dirty="0">
                <a:solidFill>
                  <a:srgbClr val="0070C0"/>
                </a:solidFill>
                <a:latin typeface="Elephant" panose="02020904090505020303" pitchFamily="18" charset="0"/>
                <a:cs typeface="Aharoni" panose="02010803020104030203" pitchFamily="2" charset="-79"/>
              </a:rPr>
              <a:t>Pappardelle (1288)</a:t>
            </a:r>
          </a:p>
          <a:p>
            <a:pPr marL="0" indent="0" algn="ctr">
              <a:buNone/>
            </a:pPr>
            <a:r>
              <a:rPr lang="it-IT" b="1" i="1" dirty="0">
                <a:solidFill>
                  <a:srgbClr val="0070C0"/>
                </a:solidFill>
                <a:latin typeface="Elephant" panose="02020904090505020303" pitchFamily="18" charset="0"/>
                <a:cs typeface="Aharoni" panose="02010803020104030203" pitchFamily="2" charset="-79"/>
              </a:rPr>
              <a:t>Vermicelli (1288)</a:t>
            </a:r>
          </a:p>
          <a:p>
            <a:pPr marL="0" indent="0">
              <a:buNone/>
            </a:pPr>
            <a:r>
              <a:rPr lang="it-IT" b="1" dirty="0">
                <a:solidFill>
                  <a:srgbClr val="860000"/>
                </a:solidFill>
                <a:latin typeface="Elephant" panose="02020904090505020303" pitchFamily="18" charset="0"/>
                <a:cs typeface="Aharoni" panose="02010803020104030203" pitchFamily="2" charset="-79"/>
              </a:rPr>
              <a:t> </a:t>
            </a:r>
            <a:endParaRPr lang="en-US" sz="1200" dirty="0">
              <a:solidFill>
                <a:srgbClr val="860000"/>
              </a:solidFill>
              <a:latin typeface="Elephant" panose="02020904090505020303" pitchFamily="18" charset="0"/>
              <a:cs typeface="Aharoni" panose="02010803020104030203" pitchFamily="2" charset="-79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-202813" y="916687"/>
            <a:ext cx="6818243" cy="68580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egnaposto contenuto 4">
            <a:extLst>
              <a:ext uri="{FF2B5EF4-FFF2-40B4-BE49-F238E27FC236}">
                <a16:creationId xmlns:a16="http://schemas.microsoft.com/office/drawing/2014/main" xmlns="" id="{F5324163-D2AE-FA49-A5C5-B990EA1D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80" y="20970"/>
            <a:ext cx="8599920" cy="6816059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Rettangolo 1"/>
          <p:cNvSpPr/>
          <p:nvPr/>
        </p:nvSpPr>
        <p:spPr>
          <a:xfrm>
            <a:off x="5497814" y="5226784"/>
            <a:ext cx="50192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Immagine di un banchetto medievale</a:t>
            </a:r>
            <a:b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(Firenze, Biblioteca Medicea Laurenziana, ms. Edili 97, f. 372v)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722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30555" y="285962"/>
            <a:ext cx="8971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Provengono dai dialetti parole come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1808861"/>
            <a:ext cx="4636654" cy="404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tagliatelle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it-IT" alt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tajadèl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di Bologna), ancora al maschile in </a:t>
            </a:r>
            <a:r>
              <a:rPr kumimoji="0" lang="it-IT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Tommaseo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(1884, </a:t>
            </a:r>
            <a:r>
              <a:rPr kumimoji="0" lang="it-IT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s.v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alt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zuppa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it-IT" alt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tagliatelli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); nella </a:t>
            </a:r>
            <a:r>
              <a:rPr kumimoji="0" lang="it-IT" alt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Scienza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di Artusi (69-71: </a:t>
            </a:r>
            <a:r>
              <a:rPr kumimoji="0" lang="it-IT" alt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Tagliatelle all'uso di Romagna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tortellini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it-IT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bologn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it-IT" alt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turtlein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; nell'italiano antico </a:t>
            </a:r>
            <a:r>
              <a:rPr kumimoji="0" lang="it-IT" alt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tortelli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it-IT" alt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tortelletti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valgono 'pezzi di impasto, con o senza sfoglia di pasta</a:t>
            </a:r>
            <a:r>
              <a:rPr kumimoji="0" lang="ja-JP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游ゴシック" panose="020B0400000000000000" pitchFamily="34" charset="-128"/>
                <a:cs typeface="Tahoma" panose="020B0604030504040204" pitchFamily="34" charset="0"/>
              </a:rPr>
              <a:t>‘</a:t>
            </a:r>
            <a:r>
              <a:rPr kumimoji="0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kumimoji="0" lang="it-IT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Panzini</a:t>
            </a:r>
            <a:r>
              <a:rPr kumimoji="0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1905, registra finalmente </a:t>
            </a:r>
            <a:r>
              <a:rPr kumimoji="0" lang="it-IT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tortellini</a:t>
            </a:r>
            <a:r>
              <a:rPr kumimoji="0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kumimoji="0" lang="it-IT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tortelli</a:t>
            </a:r>
            <a:r>
              <a:rPr kumimoji="0" lang="it-IT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col significato attuale)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cappelletti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(i romagnoli </a:t>
            </a:r>
            <a:r>
              <a:rPr kumimoji="0" lang="it-IT" alt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caplett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; in lingua già in una lettera di Leopardi, e </a:t>
            </a:r>
            <a:r>
              <a:rPr kumimoji="0" lang="it-IT" alt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Cappelletti all'uso di Romagna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in Artusi 7) </a:t>
            </a:r>
          </a:p>
        </p:txBody>
      </p:sp>
      <p:sp>
        <p:nvSpPr>
          <p:cNvPr id="7" name="Rettangolo 6"/>
          <p:cNvSpPr/>
          <p:nvPr/>
        </p:nvSpPr>
        <p:spPr>
          <a:xfrm>
            <a:off x="7370620" y="1808861"/>
            <a:ext cx="4664363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agnolotti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provengono, almeno per il nome, dal Piemonte (</a:t>
            </a:r>
            <a:r>
              <a:rPr kumimoji="0" lang="it-IT" alt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agnolôt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, </a:t>
            </a:r>
            <a:r>
              <a:rPr kumimoji="0" lang="it-IT" altLang="it-IT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agnölot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)</a:t>
            </a:r>
            <a:endParaRPr kumimoji="0" lang="it-IT" altLang="it-IT" sz="2000" b="1" i="1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Elephant" panose="02020904090505020303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risotto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lombardo (attestato dalla metà dell'Ottocento; cfr. </a:t>
            </a:r>
            <a:r>
              <a:rPr kumimoji="0" lang="it-IT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Panzini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, 1905)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trenette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(da </a:t>
            </a:r>
            <a:r>
              <a:rPr kumimoji="0" lang="it-IT" alt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trena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'cordoncino', documentato nel 1942), liguri al pari del </a:t>
            </a:r>
            <a:r>
              <a:rPr kumimoji="0" lang="it-IT" alt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pesto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fettuccine</a:t>
            </a:r>
            <a:r>
              <a:rPr kumimoji="0" lang="it-IT" alt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romane (1865, cfr. Sabatini, Coletti, 2006</a:t>
            </a:r>
            <a:r>
              <a:rPr kumimoji="0" lang="it-I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altLang="it-IT" sz="2000" dirty="0">
                <a:solidFill>
                  <a:prstClr val="black"/>
                </a:solidFill>
                <a:latin typeface="Elephant" panose="02020904090505020303" pitchFamily="18" charset="0"/>
              </a:rPr>
              <a:t>c</a:t>
            </a:r>
            <a:r>
              <a:rPr lang="it-IT" altLang="it-IT" sz="2000" dirty="0" smtClean="0">
                <a:solidFill>
                  <a:prstClr val="black"/>
                </a:solidFill>
                <a:latin typeface="Elephant" panose="02020904090505020303" pitchFamily="18" charset="0"/>
              </a:rPr>
              <a:t>osì come romani sono il </a:t>
            </a:r>
            <a:r>
              <a:rPr lang="it-IT" altLang="it-IT" sz="2000" i="1" dirty="0" smtClean="0">
                <a:solidFill>
                  <a:srgbClr val="800000"/>
                </a:solidFill>
                <a:latin typeface="Elephant" panose="02020904090505020303" pitchFamily="18" charset="0"/>
              </a:rPr>
              <a:t>supplì </a:t>
            </a:r>
            <a:r>
              <a:rPr lang="it-IT" altLang="it-IT" sz="2000" dirty="0" smtClean="0">
                <a:solidFill>
                  <a:prstClr val="black"/>
                </a:solidFill>
                <a:latin typeface="Elephant" panose="02020904090505020303" pitchFamily="18" charset="0"/>
              </a:rPr>
              <a:t>e il </a:t>
            </a:r>
            <a:r>
              <a:rPr lang="it-IT" altLang="it-IT" sz="2000" i="1" dirty="0" smtClean="0">
                <a:solidFill>
                  <a:srgbClr val="800000"/>
                </a:solidFill>
                <a:latin typeface="Elephant" panose="02020904090505020303" pitchFamily="18" charset="0"/>
              </a:rPr>
              <a:t>saltimbocca</a:t>
            </a:r>
            <a:endParaRPr kumimoji="0" lang="it-IT" altLang="it-IT" sz="2000" b="0" i="1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Elephant" panose="02020904090505020303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altLang="it-IT" sz="2000" i="1" dirty="0" smtClean="0">
                <a:solidFill>
                  <a:srgbClr val="800000"/>
                </a:solidFill>
                <a:latin typeface="Elephant" panose="02020904090505020303" pitchFamily="18" charset="0"/>
              </a:rPr>
              <a:t>mozzarella</a:t>
            </a:r>
            <a:r>
              <a:rPr lang="it-IT" altLang="it-IT" sz="2000" dirty="0" smtClean="0">
                <a:solidFill>
                  <a:prstClr val="black"/>
                </a:solidFill>
                <a:latin typeface="Elephant" panose="02020904090505020303" pitchFamily="18" charset="0"/>
              </a:rPr>
              <a:t> di area napoletana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altLang="it-IT" sz="2000" i="1" dirty="0">
                <a:solidFill>
                  <a:srgbClr val="800000"/>
                </a:solidFill>
                <a:latin typeface="Elephant" panose="02020904090505020303" pitchFamily="18" charset="0"/>
              </a:rPr>
              <a:t>c</a:t>
            </a:r>
            <a:r>
              <a:rPr lang="it-IT" altLang="it-IT" sz="2000" i="1" dirty="0" smtClean="0">
                <a:solidFill>
                  <a:srgbClr val="800000"/>
                </a:solidFill>
                <a:latin typeface="Elephant" panose="02020904090505020303" pitchFamily="18" charset="0"/>
              </a:rPr>
              <a:t>assata</a:t>
            </a:r>
            <a:r>
              <a:rPr lang="it-IT" altLang="it-IT" sz="2000" i="1" dirty="0" smtClean="0">
                <a:solidFill>
                  <a:prstClr val="black"/>
                </a:solidFill>
                <a:latin typeface="Elephant" panose="02020904090505020303" pitchFamily="18" charset="0"/>
              </a:rPr>
              <a:t> </a:t>
            </a:r>
            <a:r>
              <a:rPr lang="it-IT" altLang="it-IT" sz="2000" dirty="0" smtClean="0">
                <a:solidFill>
                  <a:prstClr val="black"/>
                </a:solidFill>
                <a:latin typeface="Elephant" panose="02020904090505020303" pitchFamily="18" charset="0"/>
              </a:rPr>
              <a:t>di area siciliana</a:t>
            </a:r>
            <a:r>
              <a:rPr lang="it-IT" altLang="it-IT" sz="2000" i="1" dirty="0" smtClean="0">
                <a:solidFill>
                  <a:prstClr val="black"/>
                </a:solidFill>
                <a:latin typeface="Elephant" panose="02020904090505020303" pitchFamily="18" charset="0"/>
              </a:rPr>
              <a:t> </a:t>
            </a:r>
            <a:endParaRPr kumimoji="0" lang="it-IT" altLang="it-IT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lephant" panose="02020904090505020303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alt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lephant" panose="02020904090505020303" pitchFamily="18" charset="0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84" y="2246501"/>
            <a:ext cx="2416232" cy="30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00"/>
    </mc:Choice>
    <mc:Fallback xmlns="">
      <p:transition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89A31D13-E184-46DF-8AD8-5550A60B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83" y="1048009"/>
            <a:ext cx="4436612" cy="472744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it-IT" b="1" cap="small" dirty="0" smtClean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it-IT" dirty="0" smtClean="0">
              <a:solidFill>
                <a:srgbClr val="0070C0"/>
              </a:solidFill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  <a:cs typeface="Aharoni" panose="02010803020104030203" pitchFamily="2" charset="-79"/>
              </a:rPr>
              <a:t> </a:t>
            </a:r>
            <a:endParaRPr lang="en-US" sz="1200" dirty="0">
              <a:latin typeface="Arial Rounded MT Bold" panose="020F0704030504030204" pitchFamily="34" charset="77"/>
              <a:cs typeface="Aharoni" panose="02010803020104030203" pitchFamily="2" charset="-79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-202812" y="916687"/>
            <a:ext cx="6818243" cy="68580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 rot="5400000">
            <a:off x="9091879" y="3778405"/>
            <a:ext cx="61703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Fonte </a:t>
            </a:r>
            <a:r>
              <a:rPr lang="en-US" sz="800" dirty="0" err="1" smtClean="0">
                <a:solidFill>
                  <a:schemeClr val="bg1"/>
                </a:solidFill>
              </a:rPr>
              <a:t>immagine</a:t>
            </a:r>
            <a:r>
              <a:rPr lang="en-US" sz="800" dirty="0" smtClean="0">
                <a:solidFill>
                  <a:schemeClr val="bg1"/>
                </a:solidFill>
              </a:rPr>
              <a:t>: </a:t>
            </a:r>
            <a:r>
              <a:rPr lang="it-IT" sz="800" dirty="0">
                <a:solidFill>
                  <a:schemeClr val="bg1"/>
                </a:solidFill>
              </a:rPr>
              <a:t>Giacomo Nani (secolo XVIII), Natura morta con piatto di maccheroni (https://www.accademiasicilianadellapasta.it</a:t>
            </a:r>
            <a:r>
              <a:rPr lang="it-IT" sz="1000" dirty="0" smtClean="0">
                <a:solidFill>
                  <a:schemeClr val="bg1"/>
                </a:solidFill>
              </a:rPr>
              <a:t>/)</a:t>
            </a:r>
            <a:endParaRPr lang="it-IT" sz="1000" dirty="0">
              <a:solidFill>
                <a:schemeClr val="bg1"/>
              </a:solidFill>
            </a:endParaRPr>
          </a:p>
        </p:txBody>
      </p:sp>
      <p:pic>
        <p:nvPicPr>
          <p:cNvPr id="10" name="Google Shape;103;p2" descr="Immagine che contiene testo, clipart&#10;&#10;Descrizione generata automaticamente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62180" y="3371180"/>
            <a:ext cx="2862673" cy="30948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  <a:reflection stA="30000" endPos="30000" dist="5000" dir="5400000" sy="-100000" algn="bl" rotWithShape="0"/>
          </a:effectLst>
        </p:spPr>
      </p:pic>
      <p:pic>
        <p:nvPicPr>
          <p:cNvPr id="4" name="Immagine 3" descr="colorato-mosaico-piano-al-tempio-thailandese-del-nord-f1tmp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5" y="156272"/>
            <a:ext cx="8378033" cy="60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8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1161</Words>
  <Application>Microsoft Macintosh PowerPoint</Application>
  <PresentationFormat>Personalizzato</PresentationFormat>
  <Paragraphs>174</Paragraphs>
  <Slides>28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1_Tema di Office</vt:lpstr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«Una lingua settoriale» (G. Frosini, S. Lubello 2023)</vt:lpstr>
      <vt:lpstr>Presentazione di PowerPoint</vt:lpstr>
      <vt:lpstr>Banca dati testuale nuove edizioni scientifiche o rivedute, oltre che marcate e interrogabili</vt:lpstr>
      <vt:lpstr>Presentazione di PowerPoint</vt:lpstr>
      <vt:lpstr>Presentazione di PowerPoint</vt:lpstr>
      <vt:lpstr>Le tradizioni medievali dei libri di cucina</vt:lpstr>
      <vt:lpstr>Biblioteca Riccardiana di Firenze ms. Riccardiano 1071 (1338 ca.)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Cristoforo Messi Sbugo Banchetti, compositioni di vivande et apparecchio generale Ferrara 1549</vt:lpstr>
      <vt:lpstr>Il 24 gennaio del 1529, nella sala grande del castello ducale a Ferrara, si riuniscono 104 invitati ai quali vengono servite 99 portate, che compongono il banchetto per le nozze di Ercole II d’Este, figlio di Alfonso I d’Este e di Lucrezia Borgia, con Renata («Renea») di Francia 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monica alba</dc:creator>
  <cp:lastModifiedBy>x</cp:lastModifiedBy>
  <cp:revision>33</cp:revision>
  <dcterms:created xsi:type="dcterms:W3CDTF">2024-03-10T07:08:16Z</dcterms:created>
  <dcterms:modified xsi:type="dcterms:W3CDTF">2024-04-25T08:52:20Z</dcterms:modified>
</cp:coreProperties>
</file>